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51"/>
  </p:sldMasterIdLst>
  <p:notesMasterIdLst>
    <p:notesMasterId r:id="rId158"/>
  </p:notesMasterIdLst>
  <p:handoutMasterIdLst>
    <p:handoutMasterId r:id="rId159"/>
  </p:handoutMasterIdLst>
  <p:sldIdLst>
    <p:sldId id="671" r:id="rId52"/>
    <p:sldId id="691" r:id="rId53"/>
    <p:sldId id="984" r:id="rId54"/>
    <p:sldId id="1024" r:id="rId55"/>
    <p:sldId id="257" r:id="rId56"/>
    <p:sldId id="258" r:id="rId57"/>
    <p:sldId id="259" r:id="rId58"/>
    <p:sldId id="1022" r:id="rId59"/>
    <p:sldId id="986" r:id="rId60"/>
    <p:sldId id="1087" r:id="rId61"/>
    <p:sldId id="1086" r:id="rId62"/>
    <p:sldId id="1106" r:id="rId63"/>
    <p:sldId id="1107" r:id="rId64"/>
    <p:sldId id="260" r:id="rId65"/>
    <p:sldId id="289" r:id="rId66"/>
    <p:sldId id="290" r:id="rId67"/>
    <p:sldId id="262" r:id="rId68"/>
    <p:sldId id="288" r:id="rId69"/>
    <p:sldId id="263" r:id="rId70"/>
    <p:sldId id="264" r:id="rId71"/>
    <p:sldId id="265" r:id="rId72"/>
    <p:sldId id="266" r:id="rId73"/>
    <p:sldId id="267" r:id="rId74"/>
    <p:sldId id="270" r:id="rId75"/>
    <p:sldId id="1108" r:id="rId76"/>
    <p:sldId id="272" r:id="rId77"/>
    <p:sldId id="273" r:id="rId78"/>
    <p:sldId id="277" r:id="rId79"/>
    <p:sldId id="279" r:id="rId80"/>
    <p:sldId id="281" r:id="rId81"/>
    <p:sldId id="282" r:id="rId82"/>
    <p:sldId id="283" r:id="rId83"/>
    <p:sldId id="291" r:id="rId84"/>
    <p:sldId id="1026" r:id="rId85"/>
    <p:sldId id="1094" r:id="rId86"/>
    <p:sldId id="1095" r:id="rId87"/>
    <p:sldId id="1096" r:id="rId88"/>
    <p:sldId id="271" r:id="rId89"/>
    <p:sldId id="1097" r:id="rId90"/>
    <p:sldId id="1098" r:id="rId91"/>
    <p:sldId id="1099" r:id="rId92"/>
    <p:sldId id="831" r:id="rId93"/>
    <p:sldId id="869" r:id="rId94"/>
    <p:sldId id="888" r:id="rId95"/>
    <p:sldId id="887" r:id="rId96"/>
    <p:sldId id="874" r:id="rId97"/>
    <p:sldId id="1100" r:id="rId98"/>
    <p:sldId id="1043" r:id="rId99"/>
    <p:sldId id="1101" r:id="rId100"/>
    <p:sldId id="1042" r:id="rId101"/>
    <p:sldId id="1102" r:id="rId102"/>
    <p:sldId id="1103" r:id="rId103"/>
    <p:sldId id="1041" r:id="rId104"/>
    <p:sldId id="1104" r:id="rId105"/>
    <p:sldId id="1105" r:id="rId106"/>
    <p:sldId id="1045" r:id="rId107"/>
    <p:sldId id="1047" r:id="rId108"/>
    <p:sldId id="1049" r:id="rId109"/>
    <p:sldId id="1048" r:id="rId110"/>
    <p:sldId id="1046" r:id="rId111"/>
    <p:sldId id="1044" r:id="rId112"/>
    <p:sldId id="1088" r:id="rId113"/>
    <p:sldId id="1089" r:id="rId114"/>
    <p:sldId id="1090" r:id="rId115"/>
    <p:sldId id="1091" r:id="rId116"/>
    <p:sldId id="1092" r:id="rId117"/>
    <p:sldId id="380" r:id="rId118"/>
    <p:sldId id="359" r:id="rId119"/>
    <p:sldId id="1093" r:id="rId120"/>
    <p:sldId id="799" r:id="rId121"/>
    <p:sldId id="791" r:id="rId122"/>
    <p:sldId id="792" r:id="rId123"/>
    <p:sldId id="796" r:id="rId124"/>
    <p:sldId id="793" r:id="rId125"/>
    <p:sldId id="794" r:id="rId126"/>
    <p:sldId id="798" r:id="rId127"/>
    <p:sldId id="795" r:id="rId128"/>
    <p:sldId id="1109" r:id="rId129"/>
    <p:sldId id="1110" r:id="rId130"/>
    <p:sldId id="1111" r:id="rId131"/>
    <p:sldId id="1112" r:id="rId132"/>
    <p:sldId id="1056" r:id="rId133"/>
    <p:sldId id="1058" r:id="rId134"/>
    <p:sldId id="1113" r:id="rId135"/>
    <p:sldId id="1057" r:id="rId136"/>
    <p:sldId id="1114" r:id="rId137"/>
    <p:sldId id="1115" r:id="rId138"/>
    <p:sldId id="1116" r:id="rId139"/>
    <p:sldId id="1117" r:id="rId140"/>
    <p:sldId id="1118" r:id="rId141"/>
    <p:sldId id="1119" r:id="rId142"/>
    <p:sldId id="1004" r:id="rId143"/>
    <p:sldId id="1005" r:id="rId144"/>
    <p:sldId id="1006" r:id="rId145"/>
    <p:sldId id="1007" r:id="rId146"/>
    <p:sldId id="1008" r:id="rId147"/>
    <p:sldId id="1016" r:id="rId148"/>
    <p:sldId id="1017" r:id="rId149"/>
    <p:sldId id="1018" r:id="rId150"/>
    <p:sldId id="1020" r:id="rId151"/>
    <p:sldId id="1021" r:id="rId152"/>
    <p:sldId id="1014" r:id="rId153"/>
    <p:sldId id="1015" r:id="rId154"/>
    <p:sldId id="1038" r:id="rId155"/>
    <p:sldId id="727" r:id="rId156"/>
    <p:sldId id="983" r:id="rId15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yth, Alison" initials="AME" lastIdx="1" clrIdx="0"/>
  <p:cmAuthor id="1" name="Rich Mason" initials="ram" lastIdx="2" clrIdx="1"/>
  <p:cmAuthor id="2" name="newuser" initials="n" lastIdx="1" clrIdx="2"/>
  <p:cmAuthor id="3" name="Zubrow, Alexis" initials="ZA" lastIdx="1" clrIdx="3">
    <p:extLst>
      <p:ext uri="{19B8F6BF-5375-455C-9EA6-DF929625EA0E}">
        <p15:presenceInfo xmlns:p15="http://schemas.microsoft.com/office/powerpoint/2012/main" userId="S-1-5-21-1339303556-449845944-1601390327-258611" providerId="AD"/>
      </p:ext>
    </p:extLst>
  </p:cmAuthor>
  <p:cmAuthor id="4" name="Eyth, Alison" initials="EA" lastIdx="13" clrIdx="4">
    <p:extLst>
      <p:ext uri="{19B8F6BF-5375-455C-9EA6-DF929625EA0E}">
        <p15:presenceInfo xmlns:p15="http://schemas.microsoft.com/office/powerpoint/2012/main" userId="S-1-5-21-1339303556-449845944-1601390327-223308" providerId="AD"/>
      </p:ext>
    </p:extLst>
  </p:cmAuthor>
  <p:cmAuthor id="5" name="Vukovich, Jeffrey" initials="VJ" lastIdx="11" clrIdx="5">
    <p:extLst>
      <p:ext uri="{19B8F6BF-5375-455C-9EA6-DF929625EA0E}">
        <p15:presenceInfo xmlns:p15="http://schemas.microsoft.com/office/powerpoint/2012/main" userId="S-1-5-21-1339303556-449845944-1601390327-374485" providerId="AD"/>
      </p:ext>
    </p:extLst>
  </p:cmAuthor>
  <p:cmAuthor id="6" name="Eyth, Alison" initials="EA [2]" lastIdx="6" clrIdx="6">
    <p:extLst>
      <p:ext uri="{19B8F6BF-5375-455C-9EA6-DF929625EA0E}">
        <p15:presenceInfo xmlns:p15="http://schemas.microsoft.com/office/powerpoint/2012/main" userId="S::Eyth.Alison@epa.gov::649d2ced-6280-4c44-830a-d941bed67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9"/>
    <p:restoredTop sz="94595"/>
  </p:normalViewPr>
  <p:slideViewPr>
    <p:cSldViewPr snapToGrid="0">
      <p:cViewPr varScale="1">
        <p:scale>
          <a:sx n="91" d="100"/>
          <a:sy n="91" d="100"/>
        </p:scale>
        <p:origin x="480" y="19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6.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slide" Target="slides/slide12.xml"/><Relationship Id="rId84" Type="http://schemas.openxmlformats.org/officeDocument/2006/relationships/slide" Target="slides/slide33.xml"/><Relationship Id="rId138" Type="http://schemas.openxmlformats.org/officeDocument/2006/relationships/slide" Target="slides/slide87.xml"/><Relationship Id="rId159" Type="http://schemas.openxmlformats.org/officeDocument/2006/relationships/handoutMaster" Target="handoutMasters/handoutMaster1.xml"/><Relationship Id="rId107" Type="http://schemas.openxmlformats.org/officeDocument/2006/relationships/slide" Target="slides/slide56.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slide" Target="slides/slide2.xml"/><Relationship Id="rId74" Type="http://schemas.openxmlformats.org/officeDocument/2006/relationships/slide" Target="slides/slide23.xml"/><Relationship Id="rId128" Type="http://schemas.openxmlformats.org/officeDocument/2006/relationships/slide" Target="slides/slide77.xml"/><Relationship Id="rId149" Type="http://schemas.openxmlformats.org/officeDocument/2006/relationships/slide" Target="slides/slide98.xml"/><Relationship Id="rId5" Type="http://schemas.openxmlformats.org/officeDocument/2006/relationships/customXml" Target="../customXml/item5.xml"/><Relationship Id="rId95" Type="http://schemas.openxmlformats.org/officeDocument/2006/relationships/slide" Target="slides/slide44.xml"/><Relationship Id="rId160" Type="http://schemas.openxmlformats.org/officeDocument/2006/relationships/commentAuthors" Target="commentAuthors.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slide" Target="slides/slide13.xml"/><Relationship Id="rId118" Type="http://schemas.openxmlformats.org/officeDocument/2006/relationships/slide" Target="slides/slide67.xml"/><Relationship Id="rId139" Type="http://schemas.openxmlformats.org/officeDocument/2006/relationships/slide" Target="slides/slide88.xml"/><Relationship Id="rId85" Type="http://schemas.openxmlformats.org/officeDocument/2006/relationships/slide" Target="slides/slide34.xml"/><Relationship Id="rId150" Type="http://schemas.openxmlformats.org/officeDocument/2006/relationships/slide" Target="slides/slide99.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slide" Target="slides/slide8.xml"/><Relationship Id="rId103" Type="http://schemas.openxmlformats.org/officeDocument/2006/relationships/slide" Target="slides/slide52.xml"/><Relationship Id="rId108" Type="http://schemas.openxmlformats.org/officeDocument/2006/relationships/slide" Target="slides/slide57.xml"/><Relationship Id="rId124" Type="http://schemas.openxmlformats.org/officeDocument/2006/relationships/slide" Target="slides/slide73.xml"/><Relationship Id="rId129" Type="http://schemas.openxmlformats.org/officeDocument/2006/relationships/slide" Target="slides/slide78.xml"/><Relationship Id="rId54" Type="http://schemas.openxmlformats.org/officeDocument/2006/relationships/slide" Target="slides/slide3.xml"/><Relationship Id="rId70" Type="http://schemas.openxmlformats.org/officeDocument/2006/relationships/slide" Target="slides/slide19.xml"/><Relationship Id="rId75" Type="http://schemas.openxmlformats.org/officeDocument/2006/relationships/slide" Target="slides/slide24.xml"/><Relationship Id="rId91" Type="http://schemas.openxmlformats.org/officeDocument/2006/relationships/slide" Target="slides/slide40.xml"/><Relationship Id="rId96" Type="http://schemas.openxmlformats.org/officeDocument/2006/relationships/slide" Target="slides/slide45.xml"/><Relationship Id="rId140" Type="http://schemas.openxmlformats.org/officeDocument/2006/relationships/slide" Target="slides/slide89.xml"/><Relationship Id="rId145" Type="http://schemas.openxmlformats.org/officeDocument/2006/relationships/slide" Target="slides/slide94.xml"/><Relationship Id="rId16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slide" Target="slides/slide63.xml"/><Relationship Id="rId119" Type="http://schemas.openxmlformats.org/officeDocument/2006/relationships/slide" Target="slides/slide68.xml"/><Relationship Id="rId44" Type="http://schemas.openxmlformats.org/officeDocument/2006/relationships/customXml" Target="../customXml/item44.xml"/><Relationship Id="rId60" Type="http://schemas.openxmlformats.org/officeDocument/2006/relationships/slide" Target="slides/slide9.xml"/><Relationship Id="rId65" Type="http://schemas.openxmlformats.org/officeDocument/2006/relationships/slide" Target="slides/slide14.xml"/><Relationship Id="rId81" Type="http://schemas.openxmlformats.org/officeDocument/2006/relationships/slide" Target="slides/slide30.xml"/><Relationship Id="rId86" Type="http://schemas.openxmlformats.org/officeDocument/2006/relationships/slide" Target="slides/slide35.xml"/><Relationship Id="rId130" Type="http://schemas.openxmlformats.org/officeDocument/2006/relationships/slide" Target="slides/slide79.xml"/><Relationship Id="rId135" Type="http://schemas.openxmlformats.org/officeDocument/2006/relationships/slide" Target="slides/slide84.xml"/><Relationship Id="rId151" Type="http://schemas.openxmlformats.org/officeDocument/2006/relationships/slide" Target="slides/slide100.xml"/><Relationship Id="rId156" Type="http://schemas.openxmlformats.org/officeDocument/2006/relationships/slide" Target="slides/slide105.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58.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slide" Target="slides/slide4.xml"/><Relationship Id="rId76" Type="http://schemas.openxmlformats.org/officeDocument/2006/relationships/slide" Target="slides/slide25.xml"/><Relationship Id="rId97" Type="http://schemas.openxmlformats.org/officeDocument/2006/relationships/slide" Target="slides/slide46.xml"/><Relationship Id="rId104" Type="http://schemas.openxmlformats.org/officeDocument/2006/relationships/slide" Target="slides/slide53.xml"/><Relationship Id="rId120" Type="http://schemas.openxmlformats.org/officeDocument/2006/relationships/slide" Target="slides/slide69.xml"/><Relationship Id="rId125" Type="http://schemas.openxmlformats.org/officeDocument/2006/relationships/slide" Target="slides/slide74.xml"/><Relationship Id="rId141" Type="http://schemas.openxmlformats.org/officeDocument/2006/relationships/slide" Target="slides/slide90.xml"/><Relationship Id="rId146" Type="http://schemas.openxmlformats.org/officeDocument/2006/relationships/slide" Target="slides/slide95.xml"/><Relationship Id="rId7" Type="http://schemas.openxmlformats.org/officeDocument/2006/relationships/customXml" Target="../customXml/item7.xml"/><Relationship Id="rId71" Type="http://schemas.openxmlformats.org/officeDocument/2006/relationships/slide" Target="slides/slide20.xml"/><Relationship Id="rId92" Type="http://schemas.openxmlformats.org/officeDocument/2006/relationships/slide" Target="slides/slide41.xml"/><Relationship Id="rId16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15.xml"/><Relationship Id="rId87" Type="http://schemas.openxmlformats.org/officeDocument/2006/relationships/slide" Target="slides/slide36.xml"/><Relationship Id="rId110" Type="http://schemas.openxmlformats.org/officeDocument/2006/relationships/slide" Target="slides/slide59.xml"/><Relationship Id="rId115" Type="http://schemas.openxmlformats.org/officeDocument/2006/relationships/slide" Target="slides/slide64.xml"/><Relationship Id="rId131" Type="http://schemas.openxmlformats.org/officeDocument/2006/relationships/slide" Target="slides/slide80.xml"/><Relationship Id="rId136" Type="http://schemas.openxmlformats.org/officeDocument/2006/relationships/slide" Target="slides/slide85.xml"/><Relationship Id="rId157" Type="http://schemas.openxmlformats.org/officeDocument/2006/relationships/slide" Target="slides/slide106.xml"/><Relationship Id="rId61" Type="http://schemas.openxmlformats.org/officeDocument/2006/relationships/slide" Target="slides/slide10.xml"/><Relationship Id="rId82" Type="http://schemas.openxmlformats.org/officeDocument/2006/relationships/slide" Target="slides/slide31.xml"/><Relationship Id="rId152" Type="http://schemas.openxmlformats.org/officeDocument/2006/relationships/slide" Target="slides/slide101.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 Target="slides/slide5.xml"/><Relationship Id="rId77" Type="http://schemas.openxmlformats.org/officeDocument/2006/relationships/slide" Target="slides/slide26.xml"/><Relationship Id="rId100" Type="http://schemas.openxmlformats.org/officeDocument/2006/relationships/slide" Target="slides/slide49.xml"/><Relationship Id="rId105" Type="http://schemas.openxmlformats.org/officeDocument/2006/relationships/slide" Target="slides/slide54.xml"/><Relationship Id="rId126" Type="http://schemas.openxmlformats.org/officeDocument/2006/relationships/slide" Target="slides/slide75.xml"/><Relationship Id="rId147" Type="http://schemas.openxmlformats.org/officeDocument/2006/relationships/slide" Target="slides/slide96.xml"/><Relationship Id="rId8" Type="http://schemas.openxmlformats.org/officeDocument/2006/relationships/customXml" Target="../customXml/item8.xml"/><Relationship Id="rId51" Type="http://schemas.openxmlformats.org/officeDocument/2006/relationships/slideMaster" Target="slideMasters/slideMaster1.xml"/><Relationship Id="rId72" Type="http://schemas.openxmlformats.org/officeDocument/2006/relationships/slide" Target="slides/slide21.xml"/><Relationship Id="rId93" Type="http://schemas.openxmlformats.org/officeDocument/2006/relationships/slide" Target="slides/slide42.xml"/><Relationship Id="rId98" Type="http://schemas.openxmlformats.org/officeDocument/2006/relationships/slide" Target="slides/slide47.xml"/><Relationship Id="rId121" Type="http://schemas.openxmlformats.org/officeDocument/2006/relationships/slide" Target="slides/slide70.xml"/><Relationship Id="rId142" Type="http://schemas.openxmlformats.org/officeDocument/2006/relationships/slide" Target="slides/slide91.xml"/><Relationship Id="rId163"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 Target="slides/slide16.xml"/><Relationship Id="rId116" Type="http://schemas.openxmlformats.org/officeDocument/2006/relationships/slide" Target="slides/slide65.xml"/><Relationship Id="rId137" Type="http://schemas.openxmlformats.org/officeDocument/2006/relationships/slide" Target="slides/slide86.xml"/><Relationship Id="rId158" Type="http://schemas.openxmlformats.org/officeDocument/2006/relationships/notesMaster" Target="notesMasters/notesMaster1.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 Target="slides/slide11.xml"/><Relationship Id="rId83" Type="http://schemas.openxmlformats.org/officeDocument/2006/relationships/slide" Target="slides/slide32.xml"/><Relationship Id="rId88" Type="http://schemas.openxmlformats.org/officeDocument/2006/relationships/slide" Target="slides/slide37.xml"/><Relationship Id="rId111" Type="http://schemas.openxmlformats.org/officeDocument/2006/relationships/slide" Target="slides/slide60.xml"/><Relationship Id="rId132" Type="http://schemas.openxmlformats.org/officeDocument/2006/relationships/slide" Target="slides/slide81.xml"/><Relationship Id="rId153" Type="http://schemas.openxmlformats.org/officeDocument/2006/relationships/slide" Target="slides/slide102.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slide" Target="slides/slide6.xml"/><Relationship Id="rId106" Type="http://schemas.openxmlformats.org/officeDocument/2006/relationships/slide" Target="slides/slide55.xml"/><Relationship Id="rId127" Type="http://schemas.openxmlformats.org/officeDocument/2006/relationships/slide" Target="slides/slide76.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slide" Target="slides/slide1.xml"/><Relationship Id="rId73" Type="http://schemas.openxmlformats.org/officeDocument/2006/relationships/slide" Target="slides/slide22.xml"/><Relationship Id="rId78" Type="http://schemas.openxmlformats.org/officeDocument/2006/relationships/slide" Target="slides/slide27.xml"/><Relationship Id="rId94" Type="http://schemas.openxmlformats.org/officeDocument/2006/relationships/slide" Target="slides/slide43.xml"/><Relationship Id="rId99" Type="http://schemas.openxmlformats.org/officeDocument/2006/relationships/slide" Target="slides/slide48.xml"/><Relationship Id="rId101" Type="http://schemas.openxmlformats.org/officeDocument/2006/relationships/slide" Target="slides/slide50.xml"/><Relationship Id="rId122" Type="http://schemas.openxmlformats.org/officeDocument/2006/relationships/slide" Target="slides/slide71.xml"/><Relationship Id="rId143" Type="http://schemas.openxmlformats.org/officeDocument/2006/relationships/slide" Target="slides/slide92.xml"/><Relationship Id="rId148" Type="http://schemas.openxmlformats.org/officeDocument/2006/relationships/slide" Target="slides/slide97.xml"/><Relationship Id="rId16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slide" Target="slides/slide17.xml"/><Relationship Id="rId89" Type="http://schemas.openxmlformats.org/officeDocument/2006/relationships/slide" Target="slides/slide38.xml"/><Relationship Id="rId112" Type="http://schemas.openxmlformats.org/officeDocument/2006/relationships/slide" Target="slides/slide61.xml"/><Relationship Id="rId133" Type="http://schemas.openxmlformats.org/officeDocument/2006/relationships/slide" Target="slides/slide82.xml"/><Relationship Id="rId154" Type="http://schemas.openxmlformats.org/officeDocument/2006/relationships/slide" Target="slides/slide103.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slide" Target="slides/slide7.xml"/><Relationship Id="rId79" Type="http://schemas.openxmlformats.org/officeDocument/2006/relationships/slide" Target="slides/slide28.xml"/><Relationship Id="rId102" Type="http://schemas.openxmlformats.org/officeDocument/2006/relationships/slide" Target="slides/slide51.xml"/><Relationship Id="rId123" Type="http://schemas.openxmlformats.org/officeDocument/2006/relationships/slide" Target="slides/slide72.xml"/><Relationship Id="rId144" Type="http://schemas.openxmlformats.org/officeDocument/2006/relationships/slide" Target="slides/slide93.xml"/><Relationship Id="rId90" Type="http://schemas.openxmlformats.org/officeDocument/2006/relationships/slide" Target="slides/slide39.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slide" Target="slides/slide18.xml"/><Relationship Id="rId113" Type="http://schemas.openxmlformats.org/officeDocument/2006/relationships/slide" Target="slides/slide62.xml"/><Relationship Id="rId134" Type="http://schemas.openxmlformats.org/officeDocument/2006/relationships/slide" Target="slides/slide83.xml"/><Relationship Id="rId80" Type="http://schemas.openxmlformats.org/officeDocument/2006/relationships/slide" Target="slides/slide29.xml"/><Relationship Id="rId155" Type="http://schemas.openxmlformats.org/officeDocument/2006/relationships/slide" Target="slides/slide10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23" cy="464662"/>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sz="quarter" idx="1"/>
          </p:nvPr>
        </p:nvSpPr>
        <p:spPr>
          <a:xfrm>
            <a:off x="3971292" y="0"/>
            <a:ext cx="3037523" cy="464662"/>
          </a:xfrm>
          <a:prstGeom prst="rect">
            <a:avLst/>
          </a:prstGeom>
        </p:spPr>
        <p:txBody>
          <a:bodyPr vert="horz" lIns="91330" tIns="45665" rIns="91330" bIns="45665" rtlCol="0"/>
          <a:lstStyle>
            <a:lvl1pPr algn="r">
              <a:defRPr sz="1200"/>
            </a:lvl1pPr>
          </a:lstStyle>
          <a:p>
            <a:fld id="{7782BE8E-4388-45F4-AC55-867814BF78B0}" type="datetimeFigureOut">
              <a:rPr lang="en-US" smtClean="0"/>
              <a:pPr/>
              <a:t>9/17/20</a:t>
            </a:fld>
            <a:endParaRPr lang="en-US"/>
          </a:p>
        </p:txBody>
      </p:sp>
      <p:sp>
        <p:nvSpPr>
          <p:cNvPr id="4" name="Footer Placeholder 3"/>
          <p:cNvSpPr>
            <a:spLocks noGrp="1"/>
          </p:cNvSpPr>
          <p:nvPr>
            <p:ph type="ftr" sz="quarter" idx="2"/>
          </p:nvPr>
        </p:nvSpPr>
        <p:spPr>
          <a:xfrm>
            <a:off x="0" y="8830153"/>
            <a:ext cx="3037523" cy="464662"/>
          </a:xfrm>
          <a:prstGeom prst="rect">
            <a:avLst/>
          </a:prstGeom>
        </p:spPr>
        <p:txBody>
          <a:bodyPr vert="horz" lIns="91330" tIns="45665" rIns="91330" bIns="45665" rtlCol="0" anchor="b"/>
          <a:lstStyle>
            <a:lvl1pPr algn="l">
              <a:defRPr sz="1200"/>
            </a:lvl1pPr>
          </a:lstStyle>
          <a:p>
            <a:endParaRPr lang="en-US"/>
          </a:p>
        </p:txBody>
      </p:sp>
      <p:sp>
        <p:nvSpPr>
          <p:cNvPr id="5" name="Slide Number Placeholder 4"/>
          <p:cNvSpPr>
            <a:spLocks noGrp="1"/>
          </p:cNvSpPr>
          <p:nvPr>
            <p:ph type="sldNum" sz="quarter" idx="3"/>
          </p:nvPr>
        </p:nvSpPr>
        <p:spPr>
          <a:xfrm>
            <a:off x="3971292" y="8830153"/>
            <a:ext cx="3037523" cy="464662"/>
          </a:xfrm>
          <a:prstGeom prst="rect">
            <a:avLst/>
          </a:prstGeom>
        </p:spPr>
        <p:txBody>
          <a:bodyPr vert="horz" lIns="91330" tIns="45665" rIns="91330" bIns="45665" rtlCol="0" anchor="b"/>
          <a:lstStyle>
            <a:lvl1pPr algn="r">
              <a:defRPr sz="1200"/>
            </a:lvl1pPr>
          </a:lstStyle>
          <a:p>
            <a:fld id="{AB22A806-AAAB-4323-9C5A-E0AE9330274B}" type="slidenum">
              <a:rPr lang="en-US" smtClean="0"/>
              <a:pPr/>
              <a:t>‹#›</a:t>
            </a:fld>
            <a:endParaRPr lang="en-US"/>
          </a:p>
        </p:txBody>
      </p:sp>
    </p:spTree>
    <p:extLst>
      <p:ext uri="{BB962C8B-B14F-4D97-AF65-F5344CB8AC3E}">
        <p14:creationId xmlns:p14="http://schemas.microsoft.com/office/powerpoint/2010/main" val="549732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5" tIns="46588" rIns="93175" bIns="46588" rtlCol="0"/>
          <a:lstStyle>
            <a:lvl1pPr algn="r">
              <a:defRPr sz="1200"/>
            </a:lvl1pPr>
          </a:lstStyle>
          <a:p>
            <a:fld id="{E768F8DF-0D6B-466A-A773-FCAEDD85D409}" type="datetimeFigureOut">
              <a:rPr lang="en-US" smtClean="0"/>
              <a:pPr/>
              <a:t>9/17/20</a:t>
            </a:fld>
            <a:endParaRPr lang="en-US"/>
          </a:p>
        </p:txBody>
      </p:sp>
      <p:sp>
        <p:nvSpPr>
          <p:cNvPr id="4" name="Slide Image Placeholder 3"/>
          <p:cNvSpPr>
            <a:spLocks noGrp="1" noRot="1" noChangeAspect="1"/>
          </p:cNvSpPr>
          <p:nvPr>
            <p:ph type="sldImg" idx="2"/>
          </p:nvPr>
        </p:nvSpPr>
        <p:spPr>
          <a:xfrm>
            <a:off x="407988" y="698500"/>
            <a:ext cx="6194425" cy="3484563"/>
          </a:xfrm>
          <a:prstGeom prst="rect">
            <a:avLst/>
          </a:prstGeom>
          <a:noFill/>
          <a:ln w="12700">
            <a:solidFill>
              <a:prstClr val="black"/>
            </a:solidFill>
          </a:ln>
        </p:spPr>
        <p:txBody>
          <a:bodyPr vert="horz" lIns="93175" tIns="46588" rIns="93175" bIns="4658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5" tIns="46588" rIns="93175" bIns="4658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8" rIns="93175"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5" tIns="46588" rIns="93175" bIns="46588" rtlCol="0" anchor="b"/>
          <a:lstStyle>
            <a:lvl1pPr algn="r">
              <a:defRPr sz="1200"/>
            </a:lvl1pPr>
          </a:lstStyle>
          <a:p>
            <a:fld id="{E49FF909-214C-4283-A38D-5D8E6479E603}" type="slidenum">
              <a:rPr lang="en-US" smtClean="0"/>
              <a:pPr/>
              <a:t>‹#›</a:t>
            </a:fld>
            <a:endParaRPr lang="en-US"/>
          </a:p>
        </p:txBody>
      </p:sp>
    </p:spTree>
    <p:extLst>
      <p:ext uri="{BB962C8B-B14F-4D97-AF65-F5344CB8AC3E}">
        <p14:creationId xmlns:p14="http://schemas.microsoft.com/office/powerpoint/2010/main" val="260764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9FF909-214C-4283-A38D-5D8E6479E603}" type="slidenum">
              <a:rPr lang="en-US" smtClean="0"/>
              <a:pPr/>
              <a:t>1</a:t>
            </a:fld>
            <a:endParaRPr lang="en-US"/>
          </a:p>
        </p:txBody>
      </p:sp>
    </p:spTree>
    <p:extLst>
      <p:ext uri="{BB962C8B-B14F-4D97-AF65-F5344CB8AC3E}">
        <p14:creationId xmlns:p14="http://schemas.microsoft.com/office/powerpoint/2010/main" val="209797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This image shows the vertical CO profile to the east of the Fort McMurray fire, where the highest CO plume was observed to occur. This shows that the smoke plume likely penetrated above the .600 CMAQ model level.  However, it’s unclear if the model brings the CO back to ground level.</a:t>
            </a:r>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59</a:t>
            </a:fld>
            <a:endParaRPr lang="en-US"/>
          </a:p>
        </p:txBody>
      </p:sp>
    </p:spTree>
    <p:extLst>
      <p:ext uri="{BB962C8B-B14F-4D97-AF65-F5344CB8AC3E}">
        <p14:creationId xmlns:p14="http://schemas.microsoft.com/office/powerpoint/2010/main" val="1833209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CMAQ modeled CO for the Fort McMurray wildfire reasonably coincides with the fire activity, although it appears to lag behind by a 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Overcast skies hamper the hotspot detection, which causes the  emissions to decrease. This may have to be compensated for in the future.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Although a diurnal burn cycle may be reasonable in some cases, this must be questioned in the case of a major, constantly burning wildfire.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appears that a portion of the CO is being injected to the 700mb level over the fire and above 600mb further downwind, which would allow for long distance transport.  However, it is possible with pyro-cumulus cloud production, that pollutants may have reached much higher altitudes and were transported further.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modeled 36km domain appears to captured the Fort McMurray CO plume, but it appears that very little of it may have impacted at ground level, hence the under-prediction of surface ozone.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appears that pollutants from fires to the south may have been the primary source of modeled ozone precursors for the mid-Atlantic States during late May 2016.</a:t>
            </a:r>
          </a:p>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60</a:t>
            </a:fld>
            <a:endParaRPr lang="en-US"/>
          </a:p>
        </p:txBody>
      </p:sp>
    </p:spTree>
    <p:extLst>
      <p:ext uri="{BB962C8B-B14F-4D97-AF65-F5344CB8AC3E}">
        <p14:creationId xmlns:p14="http://schemas.microsoft.com/office/powerpoint/2010/main" val="3315627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96</a:t>
            </a:fld>
            <a:endParaRPr lang="en-US"/>
          </a:p>
        </p:txBody>
      </p:sp>
    </p:spTree>
    <p:extLst>
      <p:ext uri="{BB962C8B-B14F-4D97-AF65-F5344CB8AC3E}">
        <p14:creationId xmlns:p14="http://schemas.microsoft.com/office/powerpoint/2010/main" val="2770198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98</a:t>
            </a:fld>
            <a:endParaRPr lang="en-US"/>
          </a:p>
        </p:txBody>
      </p:sp>
    </p:spTree>
    <p:extLst>
      <p:ext uri="{BB962C8B-B14F-4D97-AF65-F5344CB8AC3E}">
        <p14:creationId xmlns:p14="http://schemas.microsoft.com/office/powerpoint/2010/main" val="3160836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106</a:t>
            </a:fld>
            <a:endParaRPr lang="en-US"/>
          </a:p>
        </p:txBody>
      </p:sp>
    </p:spTree>
    <p:extLst>
      <p:ext uri="{BB962C8B-B14F-4D97-AF65-F5344CB8AC3E}">
        <p14:creationId xmlns:p14="http://schemas.microsoft.com/office/powerpoint/2010/main" val="4126237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3</a:t>
            </a:fld>
            <a:endParaRPr lang="en-US"/>
          </a:p>
        </p:txBody>
      </p:sp>
    </p:spTree>
    <p:extLst>
      <p:ext uri="{BB962C8B-B14F-4D97-AF65-F5344CB8AC3E}">
        <p14:creationId xmlns:p14="http://schemas.microsoft.com/office/powerpoint/2010/main" val="3324392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data summaries are added over time</a:t>
            </a:r>
          </a:p>
        </p:txBody>
      </p:sp>
      <p:sp>
        <p:nvSpPr>
          <p:cNvPr id="4" name="Slide Number Placeholder 3"/>
          <p:cNvSpPr>
            <a:spLocks noGrp="1"/>
          </p:cNvSpPr>
          <p:nvPr>
            <p:ph type="sldNum" sz="quarter" idx="5"/>
          </p:nvPr>
        </p:nvSpPr>
        <p:spPr/>
        <p:txBody>
          <a:bodyPr/>
          <a:lstStyle/>
          <a:p>
            <a:fld id="{E49FF909-214C-4283-A38D-5D8E6479E603}" type="slidenum">
              <a:rPr lang="en-US" smtClean="0"/>
              <a:pPr/>
              <a:t>9</a:t>
            </a:fld>
            <a:endParaRPr lang="en-US"/>
          </a:p>
        </p:txBody>
      </p:sp>
    </p:spTree>
    <p:extLst>
      <p:ext uri="{BB962C8B-B14F-4D97-AF65-F5344CB8AC3E}">
        <p14:creationId xmlns:p14="http://schemas.microsoft.com/office/powerpoint/2010/main" val="2913381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6A294-3F5F-4190-8DB7-E78782A79410}" type="slidenum">
              <a:rPr lang="en-US" smtClean="0"/>
              <a:t>29</a:t>
            </a:fld>
            <a:endParaRPr lang="en-US"/>
          </a:p>
        </p:txBody>
      </p:sp>
    </p:spTree>
    <p:extLst>
      <p:ext uri="{BB962C8B-B14F-4D97-AF65-F5344CB8AC3E}">
        <p14:creationId xmlns:p14="http://schemas.microsoft.com/office/powerpoint/2010/main" val="3320311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6A294-3F5F-4190-8DB7-E78782A79410}" type="slidenum">
              <a:rPr lang="en-US" smtClean="0"/>
              <a:t>30</a:t>
            </a:fld>
            <a:endParaRPr lang="en-US"/>
          </a:p>
        </p:txBody>
      </p:sp>
    </p:spTree>
    <p:extLst>
      <p:ext uri="{BB962C8B-B14F-4D97-AF65-F5344CB8AC3E}">
        <p14:creationId xmlns:p14="http://schemas.microsoft.com/office/powerpoint/2010/main" val="3153273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6A294-3F5F-4190-8DB7-E78782A79410}" type="slidenum">
              <a:rPr lang="en-US" smtClean="0"/>
              <a:t>31</a:t>
            </a:fld>
            <a:endParaRPr lang="en-US"/>
          </a:p>
        </p:txBody>
      </p:sp>
    </p:spTree>
    <p:extLst>
      <p:ext uri="{BB962C8B-B14F-4D97-AF65-F5344CB8AC3E}">
        <p14:creationId xmlns:p14="http://schemas.microsoft.com/office/powerpoint/2010/main" val="668580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6A294-3F5F-4190-8DB7-E78782A79410}" type="slidenum">
              <a:rPr lang="en-US" smtClean="0"/>
              <a:t>32</a:t>
            </a:fld>
            <a:endParaRPr lang="en-US"/>
          </a:p>
        </p:txBody>
      </p:sp>
    </p:spTree>
    <p:extLst>
      <p:ext uri="{BB962C8B-B14F-4D97-AF65-F5344CB8AC3E}">
        <p14:creationId xmlns:p14="http://schemas.microsoft.com/office/powerpoint/2010/main" val="3852062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45</a:t>
            </a:fld>
            <a:endParaRPr lang="en-US"/>
          </a:p>
        </p:txBody>
      </p:sp>
    </p:spTree>
    <p:extLst>
      <p:ext uri="{BB962C8B-B14F-4D97-AF65-F5344CB8AC3E}">
        <p14:creationId xmlns:p14="http://schemas.microsoft.com/office/powerpoint/2010/main" val="1654799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48</a:t>
            </a:fld>
            <a:endParaRPr lang="en-US"/>
          </a:p>
        </p:txBody>
      </p:sp>
    </p:spTree>
    <p:extLst>
      <p:ext uri="{BB962C8B-B14F-4D97-AF65-F5344CB8AC3E}">
        <p14:creationId xmlns:p14="http://schemas.microsoft.com/office/powerpoint/2010/main" val="3124548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6"/>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8"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10274936" y="6407944"/>
            <a:ext cx="1254760" cy="365760"/>
          </a:xfrm>
        </p:spPr>
        <p:txBody>
          <a:bodyPr/>
          <a:lstStyle>
            <a:lvl1pPr>
              <a:defRPr>
                <a:solidFill>
                  <a:srgbClr val="FFFFFF"/>
                </a:solidFill>
              </a:defRPr>
            </a:lvl1pPr>
            <a:extLst/>
          </a:lstStyle>
          <a:p>
            <a:r>
              <a:rPr lang="en-US"/>
              <a:t>8/14/2017</a:t>
            </a:r>
          </a:p>
        </p:txBody>
      </p:sp>
      <p:sp>
        <p:nvSpPr>
          <p:cNvPr id="19" name="Footer Placeholder 18"/>
          <p:cNvSpPr>
            <a:spLocks noGrp="1"/>
          </p:cNvSpPr>
          <p:nvPr>
            <p:ph type="ftr" sz="quarter" idx="11"/>
          </p:nvPr>
        </p:nvSpPr>
        <p:spPr>
          <a:xfrm>
            <a:off x="0" y="6492880"/>
            <a:ext cx="4876800" cy="323015"/>
          </a:xfrm>
        </p:spPr>
        <p:txBody>
          <a:bodyPr/>
          <a:lstStyle>
            <a:lvl1pPr>
              <a:defRPr sz="1000">
                <a:solidFill>
                  <a:schemeClr val="accent1">
                    <a:tint val="20000"/>
                  </a:schemeClr>
                </a:solidFill>
              </a:defRPr>
            </a:lvl1pPr>
            <a:extLst/>
          </a:lstStyle>
          <a:p>
            <a:r>
              <a:rPr lang="en-US"/>
              <a:t>US EPA OAQPS, Emission Inventory and Analysis Group</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1C894BD-DCE2-4A96-A9AF-225BBEAC2A4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891E54-FDBA-45F8-91F6-5708D7EC203B}" type="datetime1">
              <a:rPr lang="en-US" smtClean="0"/>
              <a:pPr/>
              <a:t>9/17/20</a:t>
            </a:fld>
            <a:endParaRPr lang="en-US"/>
          </a:p>
        </p:txBody>
      </p:sp>
      <p:sp>
        <p:nvSpPr>
          <p:cNvPr id="5" name="Footer Placeholder 4"/>
          <p:cNvSpPr>
            <a:spLocks noGrp="1"/>
          </p:cNvSpPr>
          <p:nvPr>
            <p:ph type="ftr" sz="quarter" idx="11"/>
          </p:nvPr>
        </p:nvSpPr>
        <p:spPr/>
        <p:txBody>
          <a:bodyPr/>
          <a:lstStyle/>
          <a:p>
            <a:r>
              <a:rPr lang="en-US"/>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5"/>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B6E3F2-AFAA-4D24-8B99-FEF50B4E69E7}" type="datetime1">
              <a:rPr lang="en-US" smtClean="0"/>
              <a:pPr/>
              <a:t>9/17/20</a:t>
            </a:fld>
            <a:endParaRPr lang="en-US"/>
          </a:p>
        </p:txBody>
      </p:sp>
      <p:sp>
        <p:nvSpPr>
          <p:cNvPr id="5" name="Footer Placeholder 4"/>
          <p:cNvSpPr>
            <a:spLocks noGrp="1"/>
          </p:cNvSpPr>
          <p:nvPr>
            <p:ph type="ftr" sz="quarter" idx="11"/>
          </p:nvPr>
        </p:nvSpPr>
        <p:spPr/>
        <p:txBody>
          <a:bodyPr/>
          <a:lstStyle/>
          <a:p>
            <a:r>
              <a:rPr lang="en-US"/>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lot 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11430000" cy="914400"/>
          </a:xfrm>
        </p:spPr>
        <p:txBody>
          <a:bodyPr/>
          <a:lstStyle/>
          <a:p>
            <a:r>
              <a:rPr lang="en-US" dirty="0"/>
              <a:t>Click to edit Master title style</a:t>
            </a:r>
          </a:p>
        </p:txBody>
      </p:sp>
      <p:sp>
        <p:nvSpPr>
          <p:cNvPr id="3" name="Date Placeholder 2"/>
          <p:cNvSpPr>
            <a:spLocks noGrp="1"/>
          </p:cNvSpPr>
          <p:nvPr>
            <p:ph type="dt" sz="half" idx="10"/>
          </p:nvPr>
        </p:nvSpPr>
        <p:spPr>
          <a:xfrm>
            <a:off x="0" y="6469688"/>
            <a:ext cx="2743200" cy="365125"/>
          </a:xfrm>
        </p:spPr>
        <p:txBody>
          <a:bodyPr/>
          <a:lstStyle/>
          <a:p>
            <a:fld id="{D51E2555-17C3-4018-8FC5-B62885BF1C57}" type="datetimeFigureOut">
              <a:rPr lang="en-US" smtClean="0"/>
              <a:t>9/17/20</a:t>
            </a:fld>
            <a:endParaRPr lang="en-US"/>
          </a:p>
        </p:txBody>
      </p:sp>
      <p:sp>
        <p:nvSpPr>
          <p:cNvPr id="4" name="Footer Placeholder 3"/>
          <p:cNvSpPr>
            <a:spLocks noGrp="1"/>
          </p:cNvSpPr>
          <p:nvPr>
            <p:ph type="ftr" sz="quarter" idx="11"/>
          </p:nvPr>
        </p:nvSpPr>
        <p:spPr>
          <a:xfrm>
            <a:off x="4038600" y="6469689"/>
            <a:ext cx="4114800" cy="365125"/>
          </a:xfrm>
        </p:spPr>
        <p:txBody>
          <a:bodyPr/>
          <a:lstStyle/>
          <a:p>
            <a:endParaRPr lang="en-US"/>
          </a:p>
        </p:txBody>
      </p:sp>
      <p:sp>
        <p:nvSpPr>
          <p:cNvPr id="5" name="Slide Number Placeholder 4"/>
          <p:cNvSpPr>
            <a:spLocks noGrp="1"/>
          </p:cNvSpPr>
          <p:nvPr>
            <p:ph type="sldNum" sz="quarter" idx="12"/>
          </p:nvPr>
        </p:nvSpPr>
        <p:spPr>
          <a:xfrm>
            <a:off x="9448800" y="6469690"/>
            <a:ext cx="2743200" cy="365125"/>
          </a:xfrm>
        </p:spPr>
        <p:txBody>
          <a:bodyPr/>
          <a:lstStyle/>
          <a:p>
            <a:fld id="{D3465C83-0D7D-4D79-A058-A1AD2A15FA25}" type="slidenum">
              <a:rPr lang="en-US" smtClean="0"/>
              <a:t>‹#›</a:t>
            </a:fld>
            <a:endParaRPr lang="en-US"/>
          </a:p>
        </p:txBody>
      </p:sp>
      <p:sp>
        <p:nvSpPr>
          <p:cNvPr id="16" name="Text Placeholder 15"/>
          <p:cNvSpPr>
            <a:spLocks noGrp="1"/>
          </p:cNvSpPr>
          <p:nvPr>
            <p:ph type="body" sz="quarter" idx="13"/>
          </p:nvPr>
        </p:nvSpPr>
        <p:spPr>
          <a:xfrm>
            <a:off x="256031" y="1005840"/>
            <a:ext cx="5715000" cy="67665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p:txBody>
      </p:sp>
      <p:sp>
        <p:nvSpPr>
          <p:cNvPr id="18" name="Text Placeholder 17"/>
          <p:cNvSpPr>
            <a:spLocks noGrp="1"/>
          </p:cNvSpPr>
          <p:nvPr>
            <p:ph type="body" sz="quarter" idx="14"/>
          </p:nvPr>
        </p:nvSpPr>
        <p:spPr>
          <a:xfrm>
            <a:off x="6227063" y="1005840"/>
            <a:ext cx="5715000" cy="67665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p:txBody>
      </p:sp>
      <p:cxnSp>
        <p:nvCxnSpPr>
          <p:cNvPr id="20" name="Straight Connector 19"/>
          <p:cNvCxnSpPr/>
          <p:nvPr userDrawn="1"/>
        </p:nvCxnSpPr>
        <p:spPr>
          <a:xfrm>
            <a:off x="252984" y="914400"/>
            <a:ext cx="11686032"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20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10261600" y="6407944"/>
            <a:ext cx="1268096" cy="365760"/>
          </a:xfrm>
        </p:spPr>
        <p:txBody>
          <a:bodyPr/>
          <a:lstStyle>
            <a:lvl1pPr>
              <a:defRPr/>
            </a:lvl1pPr>
          </a:lstStyle>
          <a:p>
            <a:r>
              <a:rPr lang="en-US"/>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lvl1pPr>
              <a:defRPr/>
            </a:lvl1pPr>
          </a:lstStyle>
          <a:p>
            <a:r>
              <a:rPr lang="en-US"/>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54C6A6-87B3-41A2-A18F-7E4E7206EED7}" type="datetime1">
              <a:rPr lang="en-US" smtClean="0"/>
              <a:pPr/>
              <a:t>9/17/20</a:t>
            </a:fld>
            <a:endParaRPr lang="en-US"/>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2"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9"/>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1444299"/>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F539EC-FA9C-4557-ADEF-16E6D24D8931}" type="datetime1">
              <a:rPr lang="en-US" smtClean="0"/>
              <a:pPr/>
              <a:t>9/17/20</a:t>
            </a:fld>
            <a:endParaRPr lang="en-US"/>
          </a:p>
        </p:txBody>
      </p:sp>
      <p:sp>
        <p:nvSpPr>
          <p:cNvPr id="8" name="Footer Placeholder 7"/>
          <p:cNvSpPr>
            <a:spLocks noGrp="1"/>
          </p:cNvSpPr>
          <p:nvPr>
            <p:ph type="ftr" sz="quarter" idx="11"/>
          </p:nvPr>
        </p:nvSpPr>
        <p:spPr/>
        <p:txBody>
          <a:bodyPr/>
          <a:lstStyle/>
          <a:p>
            <a:r>
              <a:rPr lang="en-US"/>
              <a:t>US EPA OAQPS, Emission Inventory and Analysis Group</a:t>
            </a:r>
          </a:p>
        </p:txBody>
      </p:sp>
      <p:sp>
        <p:nvSpPr>
          <p:cNvPr id="9" name="Slide Number Placeholder 8"/>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A3DEE-D6A2-4108-BF0D-8CD761C1BB4E}" type="datetime1">
              <a:rPr lang="en-US" smtClean="0"/>
              <a:pPr/>
              <a:t>9/17/20</a:t>
            </a:fld>
            <a:endParaRPr lang="en-US"/>
          </a:p>
        </p:txBody>
      </p:sp>
      <p:sp>
        <p:nvSpPr>
          <p:cNvPr id="5" name="Slide Number Placeholder 4"/>
          <p:cNvSpPr>
            <a:spLocks noGrp="1"/>
          </p:cNvSpPr>
          <p:nvPr>
            <p:ph type="sldNum" sz="quarter" idx="12"/>
          </p:nvPr>
        </p:nvSpPr>
        <p:spPr/>
        <p:txBody>
          <a:bodyPr/>
          <a:lstStyle/>
          <a:p>
            <a:fld id="{61C894BD-DCE2-4A96-A9AF-225BBEAC2A40}"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261600" y="6407944"/>
            <a:ext cx="1268096" cy="365760"/>
          </a:xfrm>
        </p:spPr>
        <p:txBody>
          <a:bodyPr/>
          <a:lstStyle>
            <a:lvl1pPr>
              <a:defRPr/>
            </a:lvl1pPr>
          </a:lstStyle>
          <a:p>
            <a:r>
              <a:rPr lang="en-US"/>
              <a:t>3/15/2018</a:t>
            </a:r>
          </a:p>
        </p:txBody>
      </p:sp>
      <p:sp>
        <p:nvSpPr>
          <p:cNvPr id="4" name="Slide Number Placeholder 3"/>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lvl1pPr>
              <a:defRPr/>
            </a:lvl1pPr>
          </a:lstStyle>
          <a:p>
            <a:r>
              <a:rPr lang="en-US"/>
              <a:t>3/14/2018</a:t>
            </a:r>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67F70F5D-DBD7-4E1C-AE9A-5E07E8AC14F9}" type="datetime1">
              <a:rPr lang="en-US" smtClean="0"/>
              <a:pPr/>
              <a:t>9/17/20</a:t>
            </a:fld>
            <a:endParaRPr lang="en-US"/>
          </a:p>
        </p:txBody>
      </p:sp>
      <p:sp>
        <p:nvSpPr>
          <p:cNvPr id="6" name="Footer Placeholder 5"/>
          <p:cNvSpPr>
            <a:spLocks noGrp="1"/>
          </p:cNvSpPr>
          <p:nvPr>
            <p:ph type="ftr" sz="quarter" idx="11"/>
          </p:nvPr>
        </p:nvSpPr>
        <p:spPr>
          <a:xfrm>
            <a:off x="5840100" y="6407949"/>
            <a:ext cx="3134241" cy="365125"/>
          </a:xfrm>
        </p:spPr>
        <p:txBody>
          <a:bodyPr/>
          <a:lstStyle>
            <a:lvl1pPr>
              <a:defRPr>
                <a:solidFill>
                  <a:schemeClr val="tx1"/>
                </a:solidFill>
              </a:defRPr>
            </a:lvl1pPr>
            <a:extLst/>
          </a:lstStyle>
          <a:p>
            <a:r>
              <a:rPr lang="en-US"/>
              <a:t>US EPA OAQPS, Emission Inventory and Analysis Group</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1C894BD-DCE2-4A96-A9AF-225BBEAC2A40}" type="slidenum">
              <a:rPr lang="en-US" smtClean="0"/>
              <a:pPr/>
              <a:t>‹#›</a:t>
            </a:fld>
            <a:endParaRPr lang="en-US"/>
          </a:p>
        </p:txBody>
      </p:sp>
      <p:sp>
        <p:nvSpPr>
          <p:cNvPr id="2" name="Title 1"/>
          <p:cNvSpPr>
            <a:spLocks noGrp="1"/>
          </p:cNvSpPr>
          <p:nvPr>
            <p:ph type="title"/>
          </p:nvPr>
        </p:nvSpPr>
        <p:spPr>
          <a:xfrm>
            <a:off x="304801"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3"/>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DD9A2A93-CF92-4B7B-BCF1-09FEFD2E7F45}" type="datetime1">
              <a:rPr lang="en-US" smtClean="0"/>
              <a:pPr/>
              <a:t>9/17/20</a:t>
            </a:fld>
            <a:endParaRPr lang="en-US"/>
          </a:p>
        </p:txBody>
      </p:sp>
      <p:sp>
        <p:nvSpPr>
          <p:cNvPr id="22" name="Footer Placeholder 21"/>
          <p:cNvSpPr>
            <a:spLocks noGrp="1"/>
          </p:cNvSpPr>
          <p:nvPr>
            <p:ph type="ftr" sz="quarter" idx="3"/>
          </p:nvPr>
        </p:nvSpPr>
        <p:spPr>
          <a:xfrm>
            <a:off x="5840100" y="6407949"/>
            <a:ext cx="3134241" cy="365125"/>
          </a:xfrm>
          <a:prstGeom prst="rect">
            <a:avLst/>
          </a:prstGeom>
        </p:spPr>
        <p:txBody>
          <a:bodyPr vert="horz" anchor="b"/>
          <a:lstStyle>
            <a:lvl1pPr algn="r" eaLnBrk="1" latinLnBrk="0" hangingPunct="1">
              <a:defRPr kumimoji="0" sz="1000">
                <a:solidFill>
                  <a:schemeClr val="tx1"/>
                </a:solidFill>
              </a:defRPr>
            </a:lvl1pPr>
            <a:extLst/>
          </a:lstStyle>
          <a:p>
            <a:r>
              <a:rPr lang="en-US"/>
              <a:t>US EPA OAQPS, Emission Inventory and Analysis Group</a:t>
            </a:r>
          </a:p>
        </p:txBody>
      </p:sp>
      <p:sp>
        <p:nvSpPr>
          <p:cNvPr id="18" name="Slide Number Placeholder 17"/>
          <p:cNvSpPr>
            <a:spLocks noGrp="1"/>
          </p:cNvSpPr>
          <p:nvPr>
            <p:ph type="sldNum" sz="quarter" idx="4"/>
          </p:nvPr>
        </p:nvSpPr>
        <p:spPr>
          <a:xfrm>
            <a:off x="11529696" y="6407949"/>
            <a:ext cx="487680" cy="365125"/>
          </a:xfrm>
          <a:prstGeom prst="rect">
            <a:avLst/>
          </a:prstGeom>
        </p:spPr>
        <p:txBody>
          <a:bodyPr vert="horz" anchor="b"/>
          <a:lstStyle>
            <a:lvl1pPr algn="r" eaLnBrk="1" latinLnBrk="0" hangingPunct="1">
              <a:defRPr kumimoji="0" sz="1000" b="0">
                <a:solidFill>
                  <a:schemeClr val="tx1"/>
                </a:solidFill>
              </a:defRPr>
            </a:lvl1pPr>
            <a:extLst/>
          </a:lstStyle>
          <a:p>
            <a:fld id="{61C894BD-DCE2-4A96-A9AF-225BBEAC2A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0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views.cira.colostate.edu/wiki/wiki/11207"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vibe.cira.colostate.edu/iwdwx/Emissions/2016EMP" TargetMode="External"/><Relationship Id="rId5" Type="http://schemas.openxmlformats.org/officeDocument/2006/relationships/hyperlink" Target="https://www.ladco.org/technical/modeling-results/2016-inventory-collaborative/" TargetMode="External"/><Relationship Id="rId4" Type="http://schemas.openxmlformats.org/officeDocument/2006/relationships/hyperlink" Target="http://views.cira.colostate.edu/wiki/wiki/9169"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views.cira.colostate.edu/wiki/wiki/9169"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gif"/><Relationship Id="rId7" Type="http://schemas.openxmlformats.org/officeDocument/2006/relationships/image" Target="../media/image30.gif"/><Relationship Id="rId2" Type="http://schemas.openxmlformats.org/officeDocument/2006/relationships/image" Target="../media/image25.gif"/><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 Id="rId9" Type="http://schemas.openxmlformats.org/officeDocument/2006/relationships/image" Target="../media/image32.gif"/></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9.gif"/></Relationships>
</file>

<file path=ppt/slides/_rels/slide3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41.gif"/></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views.cira.colostate.edu/iwdw/Auth/Register.aspx" TargetMode="External"/><Relationship Id="rId2" Type="http://schemas.openxmlformats.org/officeDocument/2006/relationships/hyperlink" Target="https://views.cira.colostate.edu/iwdw/" TargetMode="External"/><Relationship Id="rId1" Type="http://schemas.openxmlformats.org/officeDocument/2006/relationships/slideLayout" Target="../slideLayouts/slideLayout2.xml"/><Relationship Id="rId6" Type="http://schemas.openxmlformats.org/officeDocument/2006/relationships/hyperlink" Target="https://views.cira.colostate.edu/wiki/wiki/9169" TargetMode="External"/><Relationship Id="rId5" Type="http://schemas.openxmlformats.org/officeDocument/2006/relationships/hyperlink" Target="https://views.cira.colostate.edu/iwdw/RequestData/Default.aspx?pid=NEIC_2016_V1" TargetMode="External"/><Relationship Id="rId4" Type="http://schemas.openxmlformats.org/officeDocument/2006/relationships/hyperlink" Target="https://views.cira.colostate.edu/iwdw/Modeling/Platforms.aspx"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mailto:mhollin@idem.in.gov"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doi.org/10.1016/j.atmosenv.2020.117628"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views.cira.colostate.edu/wiki/wiki/1120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ftp://newftp.epa.gov/air/emismod/2016/v1/reports/" TargetMode="External"/><Relationship Id="rId4" Type="http://schemas.openxmlformats.org/officeDocument/2006/relationships/hyperlink" Target="ftp://newftp.epa.gov/air/emismod/2016/v1/postv1_updates/"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0.png"/></Relationships>
</file>

<file path=ppt/slides/_rels/slide9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9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1</a:t>
            </a:fld>
            <a:endParaRPr lang="en-US"/>
          </a:p>
        </p:txBody>
      </p:sp>
      <p:sp>
        <p:nvSpPr>
          <p:cNvPr id="4" name="Title 3"/>
          <p:cNvSpPr>
            <a:spLocks noGrp="1"/>
          </p:cNvSpPr>
          <p:nvPr>
            <p:ph type="title"/>
          </p:nvPr>
        </p:nvSpPr>
        <p:spPr>
          <a:xfrm>
            <a:off x="1941671" y="1828800"/>
            <a:ext cx="9109506" cy="1828800"/>
          </a:xfrm>
        </p:spPr>
        <p:txBody>
          <a:bodyPr>
            <a:noAutofit/>
          </a:bodyPr>
          <a:lstStyle/>
          <a:p>
            <a:r>
              <a:rPr lang="en-US" sz="4800" dirty="0"/>
              <a:t>Update on the National Inventory Collaborative: Focus on Model Performance</a:t>
            </a:r>
          </a:p>
        </p:txBody>
      </p:sp>
      <p:sp>
        <p:nvSpPr>
          <p:cNvPr id="7" name="Content Placeholder 1">
            <a:extLst>
              <a:ext uri="{FF2B5EF4-FFF2-40B4-BE49-F238E27FC236}">
                <a16:creationId xmlns:a16="http://schemas.microsoft.com/office/drawing/2014/main" id="{FFB31873-B0B8-C047-8D29-5A7341F3F0CC}"/>
              </a:ext>
            </a:extLst>
          </p:cNvPr>
          <p:cNvSpPr>
            <a:spLocks noGrp="1"/>
          </p:cNvSpPr>
          <p:nvPr>
            <p:ph idx="1"/>
          </p:nvPr>
        </p:nvSpPr>
        <p:spPr>
          <a:xfrm>
            <a:off x="1981200" y="4572000"/>
            <a:ext cx="8229600" cy="1600200"/>
          </a:xfrm>
        </p:spPr>
        <p:txBody>
          <a:bodyPr>
            <a:normAutofit/>
          </a:bodyPr>
          <a:lstStyle/>
          <a:p>
            <a:pPr marL="109728" indent="0">
              <a:buNone/>
            </a:pPr>
            <a:r>
              <a:rPr lang="en-US" dirty="0"/>
              <a:t>September 17, 2020</a:t>
            </a:r>
          </a:p>
        </p:txBody>
      </p:sp>
    </p:spTree>
    <p:extLst>
      <p:ext uri="{BB962C8B-B14F-4D97-AF65-F5344CB8AC3E}">
        <p14:creationId xmlns:p14="http://schemas.microsoft.com/office/powerpoint/2010/main" val="1003953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lstStyle/>
          <a:p>
            <a:pPr algn="l"/>
            <a:r>
              <a:rPr lang="en-US" dirty="0"/>
              <a:t>Model Performance Evaluation Workgroup Reports</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dirty="0"/>
          </a:p>
          <a:p>
            <a:pPr algn="l"/>
            <a:r>
              <a:rPr lang="en-US" dirty="0"/>
              <a:t>Introduction by Heather Simon, EPA OAQPS</a:t>
            </a:r>
          </a:p>
        </p:txBody>
      </p:sp>
    </p:spTree>
    <p:extLst>
      <p:ext uri="{BB962C8B-B14F-4D97-AF65-F5344CB8AC3E}">
        <p14:creationId xmlns:p14="http://schemas.microsoft.com/office/powerpoint/2010/main" val="20378607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1DCFB5-D9C2-9543-A34A-D33703ADD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3200400"/>
            <a:ext cx="3657600" cy="3657600"/>
          </a:xfrm>
          <a:prstGeom prst="rect">
            <a:avLst/>
          </a:prstGeom>
        </p:spPr>
      </p:pic>
      <p:sp>
        <p:nvSpPr>
          <p:cNvPr id="3" name="Slide Number Placeholder 2">
            <a:extLst>
              <a:ext uri="{FF2B5EF4-FFF2-40B4-BE49-F238E27FC236}">
                <a16:creationId xmlns:a16="http://schemas.microsoft.com/office/drawing/2014/main" id="{28061C28-F29F-CC4F-94F1-408344620A76}"/>
              </a:ext>
            </a:extLst>
          </p:cNvPr>
          <p:cNvSpPr>
            <a:spLocks noGrp="1"/>
          </p:cNvSpPr>
          <p:nvPr>
            <p:ph type="sldNum" sz="quarter" idx="12"/>
          </p:nvPr>
        </p:nvSpPr>
        <p:spPr/>
        <p:txBody>
          <a:bodyPr/>
          <a:lstStyle/>
          <a:p>
            <a:fld id="{61C894BD-DCE2-4A96-A9AF-225BBEAC2A40}" type="slidenum">
              <a:rPr lang="en-US" smtClean="0"/>
              <a:pPr/>
              <a:t>100</a:t>
            </a:fld>
            <a:endParaRPr lang="en-US"/>
          </a:p>
        </p:txBody>
      </p:sp>
      <p:sp>
        <p:nvSpPr>
          <p:cNvPr id="4" name="Title 3">
            <a:extLst>
              <a:ext uri="{FF2B5EF4-FFF2-40B4-BE49-F238E27FC236}">
                <a16:creationId xmlns:a16="http://schemas.microsoft.com/office/drawing/2014/main" id="{C7B2566C-B020-354D-A361-77987A2CEFC8}"/>
              </a:ext>
            </a:extLst>
          </p:cNvPr>
          <p:cNvSpPr>
            <a:spLocks noGrp="1"/>
          </p:cNvSpPr>
          <p:nvPr>
            <p:ph type="title"/>
          </p:nvPr>
        </p:nvSpPr>
        <p:spPr>
          <a:xfrm>
            <a:off x="7312240" y="63623"/>
            <a:ext cx="4869816" cy="1143000"/>
          </a:xfrm>
        </p:spPr>
        <p:txBody>
          <a:bodyPr>
            <a:normAutofit/>
          </a:bodyPr>
          <a:lstStyle/>
          <a:p>
            <a:pPr algn="ctr"/>
            <a:r>
              <a:rPr lang="en-US" sz="3200" dirty="0"/>
              <a:t>IN April – October </a:t>
            </a:r>
            <a:br>
              <a:rPr lang="en-US" sz="3200" dirty="0"/>
            </a:br>
            <a:r>
              <a:rPr lang="en-US" sz="3200" dirty="0"/>
              <a:t>O3 and Precursors</a:t>
            </a:r>
          </a:p>
        </p:txBody>
      </p:sp>
      <p:pic>
        <p:nvPicPr>
          <p:cNvPr id="20" name="Picture 19">
            <a:extLst>
              <a:ext uri="{FF2B5EF4-FFF2-40B4-BE49-F238E27FC236}">
                <a16:creationId xmlns:a16="http://schemas.microsoft.com/office/drawing/2014/main" id="{993194EF-67D6-9B40-A19C-5BFE10C15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 y="6504"/>
            <a:ext cx="3657600" cy="3657600"/>
          </a:xfrm>
          <a:prstGeom prst="rect">
            <a:avLst/>
          </a:prstGeom>
        </p:spPr>
      </p:pic>
      <p:pic>
        <p:nvPicPr>
          <p:cNvPr id="22" name="Picture 21">
            <a:extLst>
              <a:ext uri="{FF2B5EF4-FFF2-40B4-BE49-F238E27FC236}">
                <a16:creationId xmlns:a16="http://schemas.microsoft.com/office/drawing/2014/main" id="{BEB3E346-D081-F746-B09D-DA531475E0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4640" y="-9566"/>
            <a:ext cx="3657600" cy="3657600"/>
          </a:xfrm>
          <a:prstGeom prst="rect">
            <a:avLst/>
          </a:prstGeom>
        </p:spPr>
      </p:pic>
      <p:pic>
        <p:nvPicPr>
          <p:cNvPr id="13" name="Picture 12">
            <a:extLst>
              <a:ext uri="{FF2B5EF4-FFF2-40B4-BE49-F238E27FC236}">
                <a16:creationId xmlns:a16="http://schemas.microsoft.com/office/drawing/2014/main" id="{03F5E7CC-87A3-B64F-8698-49D298B5E6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8214" y="3200400"/>
            <a:ext cx="3657600" cy="3657600"/>
          </a:xfrm>
          <a:prstGeom prst="rect">
            <a:avLst/>
          </a:prstGeom>
        </p:spPr>
      </p:pic>
      <p:pic>
        <p:nvPicPr>
          <p:cNvPr id="18" name="Picture 17">
            <a:extLst>
              <a:ext uri="{FF2B5EF4-FFF2-40B4-BE49-F238E27FC236}">
                <a16:creationId xmlns:a16="http://schemas.microsoft.com/office/drawing/2014/main" id="{AB953C5D-9D24-9E40-9877-5D3610B0C4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216470"/>
            <a:ext cx="3657600" cy="3657600"/>
          </a:xfrm>
          <a:prstGeom prst="rect">
            <a:avLst/>
          </a:prstGeom>
        </p:spPr>
      </p:pic>
      <p:sp>
        <p:nvSpPr>
          <p:cNvPr id="17" name="TextBox 16">
            <a:extLst>
              <a:ext uri="{FF2B5EF4-FFF2-40B4-BE49-F238E27FC236}">
                <a16:creationId xmlns:a16="http://schemas.microsoft.com/office/drawing/2014/main" id="{3FF7D37C-3A25-5E42-92F0-74A5FCBFA918}"/>
              </a:ext>
            </a:extLst>
          </p:cNvPr>
          <p:cNvSpPr txBox="1"/>
          <p:nvPr/>
        </p:nvSpPr>
        <p:spPr>
          <a:xfrm>
            <a:off x="2590800" y="3742754"/>
            <a:ext cx="8153400" cy="369332"/>
          </a:xfrm>
          <a:prstGeom prst="rect">
            <a:avLst/>
          </a:prstGeom>
          <a:noFill/>
        </p:spPr>
        <p:txBody>
          <a:bodyPr wrap="square" rtlCol="0">
            <a:spAutoFit/>
          </a:bodyPr>
          <a:lstStyle/>
          <a:p>
            <a:r>
              <a:rPr lang="en-US" dirty="0"/>
              <a:t>NO2		       	       Isoprene		            Formaldehyde </a:t>
            </a:r>
          </a:p>
        </p:txBody>
      </p:sp>
      <p:sp>
        <p:nvSpPr>
          <p:cNvPr id="15" name="TextBox 14">
            <a:extLst>
              <a:ext uri="{FF2B5EF4-FFF2-40B4-BE49-F238E27FC236}">
                <a16:creationId xmlns:a16="http://schemas.microsoft.com/office/drawing/2014/main" id="{305BA97B-4A9B-B74F-8EDB-78A07901E900}"/>
              </a:ext>
            </a:extLst>
          </p:cNvPr>
          <p:cNvSpPr txBox="1"/>
          <p:nvPr/>
        </p:nvSpPr>
        <p:spPr>
          <a:xfrm>
            <a:off x="1514995" y="635123"/>
            <a:ext cx="5632565" cy="369332"/>
          </a:xfrm>
          <a:prstGeom prst="rect">
            <a:avLst/>
          </a:prstGeom>
          <a:noFill/>
        </p:spPr>
        <p:txBody>
          <a:bodyPr wrap="square" rtlCol="0">
            <a:spAutoFit/>
          </a:bodyPr>
          <a:lstStyle/>
          <a:p>
            <a:r>
              <a:rPr lang="en-US" dirty="0"/>
              <a:t>MDA8 O3 AQS		       MDA8 O3 </a:t>
            </a:r>
            <a:r>
              <a:rPr lang="en-US" dirty="0" err="1"/>
              <a:t>CASTNet</a:t>
            </a:r>
            <a:r>
              <a:rPr lang="en-US" dirty="0"/>
              <a:t>  </a:t>
            </a:r>
          </a:p>
        </p:txBody>
      </p:sp>
      <p:sp>
        <p:nvSpPr>
          <p:cNvPr id="23" name="Content Placeholder 15">
            <a:extLst>
              <a:ext uri="{FF2B5EF4-FFF2-40B4-BE49-F238E27FC236}">
                <a16:creationId xmlns:a16="http://schemas.microsoft.com/office/drawing/2014/main" id="{88B218B3-D154-024B-9851-3478BCC4D8B0}"/>
              </a:ext>
            </a:extLst>
          </p:cNvPr>
          <p:cNvSpPr txBox="1">
            <a:spLocks/>
          </p:cNvSpPr>
          <p:nvPr/>
        </p:nvSpPr>
        <p:spPr>
          <a:xfrm>
            <a:off x="7315200" y="1248142"/>
            <a:ext cx="4702176" cy="1827570"/>
          </a:xfrm>
          <a:prstGeom prst="rect">
            <a:avLst/>
          </a:prstGeom>
        </p:spPr>
        <p:txBody>
          <a:bodyPr vert="horz">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2000" dirty="0"/>
              <a:t>The O3 and NO2 trends in IN are similar to IL but HCHO is underpredicted in all months</a:t>
            </a:r>
          </a:p>
          <a:p>
            <a:r>
              <a:rPr lang="en-US" sz="2000" dirty="0"/>
              <a:t>Mean NO2 and Isoprene performance look good, but the devil is in the details</a:t>
            </a:r>
          </a:p>
        </p:txBody>
      </p:sp>
    </p:spTree>
    <p:extLst>
      <p:ext uri="{BB962C8B-B14F-4D97-AF65-F5344CB8AC3E}">
        <p14:creationId xmlns:p14="http://schemas.microsoft.com/office/powerpoint/2010/main" val="16412600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457BFD-09E7-8143-B50A-0DAA4B8488F3}"/>
              </a:ext>
            </a:extLst>
          </p:cNvPr>
          <p:cNvSpPr>
            <a:spLocks noGrp="1"/>
          </p:cNvSpPr>
          <p:nvPr>
            <p:ph type="sldNum" sz="quarter" idx="12"/>
          </p:nvPr>
        </p:nvSpPr>
        <p:spPr/>
        <p:txBody>
          <a:bodyPr/>
          <a:lstStyle/>
          <a:p>
            <a:fld id="{61C894BD-DCE2-4A96-A9AF-225BBEAC2A40}" type="slidenum">
              <a:rPr lang="en-US" smtClean="0"/>
              <a:pPr/>
              <a:t>101</a:t>
            </a:fld>
            <a:endParaRPr lang="en-US"/>
          </a:p>
        </p:txBody>
      </p:sp>
      <p:sp>
        <p:nvSpPr>
          <p:cNvPr id="4" name="Title 3">
            <a:extLst>
              <a:ext uri="{FF2B5EF4-FFF2-40B4-BE49-F238E27FC236}">
                <a16:creationId xmlns:a16="http://schemas.microsoft.com/office/drawing/2014/main" id="{DBF53DB9-643E-9C44-9C3A-E091889F5638}"/>
              </a:ext>
            </a:extLst>
          </p:cNvPr>
          <p:cNvSpPr>
            <a:spLocks noGrp="1"/>
          </p:cNvSpPr>
          <p:nvPr>
            <p:ph type="title"/>
          </p:nvPr>
        </p:nvSpPr>
        <p:spPr>
          <a:xfrm>
            <a:off x="609600" y="584022"/>
            <a:ext cx="4648200" cy="1143000"/>
          </a:xfrm>
        </p:spPr>
        <p:txBody>
          <a:bodyPr>
            <a:normAutofit fontScale="90000"/>
          </a:bodyPr>
          <a:lstStyle/>
          <a:p>
            <a:r>
              <a:rPr lang="en-US" dirty="0"/>
              <a:t>Lake County, IN (Gary) Monitor</a:t>
            </a:r>
          </a:p>
        </p:txBody>
      </p:sp>
      <p:pic>
        <p:nvPicPr>
          <p:cNvPr id="6" name="Picture 5">
            <a:extLst>
              <a:ext uri="{FF2B5EF4-FFF2-40B4-BE49-F238E27FC236}">
                <a16:creationId xmlns:a16="http://schemas.microsoft.com/office/drawing/2014/main" id="{E2524361-C074-6147-9008-18711B5ABAC6}"/>
              </a:ext>
            </a:extLst>
          </p:cNvPr>
          <p:cNvPicPr>
            <a:picLocks noChangeAspect="1"/>
          </p:cNvPicPr>
          <p:nvPr/>
        </p:nvPicPr>
        <p:blipFill rotWithShape="1">
          <a:blip r:embed="rId2">
            <a:extLst>
              <a:ext uri="{28A0092B-C50C-407E-A947-70E740481C1C}">
                <a14:useLocalDpi xmlns:a14="http://schemas.microsoft.com/office/drawing/2010/main" val="0"/>
              </a:ext>
            </a:extLst>
          </a:blip>
          <a:srcRect r="8203" b="51111"/>
          <a:stretch/>
        </p:blipFill>
        <p:spPr>
          <a:xfrm>
            <a:off x="5561228" y="-78918"/>
            <a:ext cx="6003869" cy="2468880"/>
          </a:xfrm>
          <a:prstGeom prst="rect">
            <a:avLst/>
          </a:prstGeom>
        </p:spPr>
      </p:pic>
      <p:pic>
        <p:nvPicPr>
          <p:cNvPr id="8" name="Picture 7">
            <a:extLst>
              <a:ext uri="{FF2B5EF4-FFF2-40B4-BE49-F238E27FC236}">
                <a16:creationId xmlns:a16="http://schemas.microsoft.com/office/drawing/2014/main" id="{6BB6D9CB-099C-654E-8E78-9439FD966DCE}"/>
              </a:ext>
            </a:extLst>
          </p:cNvPr>
          <p:cNvPicPr>
            <a:picLocks noChangeAspect="1"/>
          </p:cNvPicPr>
          <p:nvPr/>
        </p:nvPicPr>
        <p:blipFill rotWithShape="1">
          <a:blip r:embed="rId3">
            <a:extLst>
              <a:ext uri="{28A0092B-C50C-407E-A947-70E740481C1C}">
                <a14:useLocalDpi xmlns:a14="http://schemas.microsoft.com/office/drawing/2010/main" val="0"/>
              </a:ext>
            </a:extLst>
          </a:blip>
          <a:srcRect r="7392" b="51783"/>
          <a:stretch/>
        </p:blipFill>
        <p:spPr>
          <a:xfrm>
            <a:off x="5561228" y="2124669"/>
            <a:ext cx="6141299" cy="2468880"/>
          </a:xfrm>
          <a:prstGeom prst="rect">
            <a:avLst/>
          </a:prstGeom>
        </p:spPr>
      </p:pic>
      <p:pic>
        <p:nvPicPr>
          <p:cNvPr id="10" name="Picture 9">
            <a:extLst>
              <a:ext uri="{FF2B5EF4-FFF2-40B4-BE49-F238E27FC236}">
                <a16:creationId xmlns:a16="http://schemas.microsoft.com/office/drawing/2014/main" id="{BD28587F-60FD-2D4C-B5F3-218EF6459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371" y="2416256"/>
            <a:ext cx="4038600" cy="3606800"/>
          </a:xfrm>
          <a:prstGeom prst="rect">
            <a:avLst/>
          </a:prstGeom>
        </p:spPr>
      </p:pic>
      <p:sp>
        <p:nvSpPr>
          <p:cNvPr id="11" name="TextBox 10">
            <a:extLst>
              <a:ext uri="{FF2B5EF4-FFF2-40B4-BE49-F238E27FC236}">
                <a16:creationId xmlns:a16="http://schemas.microsoft.com/office/drawing/2014/main" id="{FA66D322-E6FA-3146-B8DA-1BCD46032A0D}"/>
              </a:ext>
            </a:extLst>
          </p:cNvPr>
          <p:cNvSpPr txBox="1"/>
          <p:nvPr/>
        </p:nvSpPr>
        <p:spPr>
          <a:xfrm>
            <a:off x="2141143" y="3546435"/>
            <a:ext cx="1143000" cy="369332"/>
          </a:xfrm>
          <a:prstGeom prst="rect">
            <a:avLst/>
          </a:prstGeom>
          <a:noFill/>
        </p:spPr>
        <p:txBody>
          <a:bodyPr wrap="square" rtlCol="0">
            <a:spAutoFit/>
          </a:bodyPr>
          <a:lstStyle/>
          <a:p>
            <a:r>
              <a:rPr lang="en-US" dirty="0">
                <a:solidFill>
                  <a:srgbClr val="FFFF00"/>
                </a:solidFill>
              </a:rPr>
              <a:t>US Steel</a:t>
            </a:r>
          </a:p>
        </p:txBody>
      </p:sp>
      <p:sp>
        <p:nvSpPr>
          <p:cNvPr id="13" name="5-Point Star 12">
            <a:extLst>
              <a:ext uri="{FF2B5EF4-FFF2-40B4-BE49-F238E27FC236}">
                <a16:creationId xmlns:a16="http://schemas.microsoft.com/office/drawing/2014/main" id="{0E881843-899B-D94E-A8B2-5CF11E0F6586}"/>
              </a:ext>
            </a:extLst>
          </p:cNvPr>
          <p:cNvSpPr/>
          <p:nvPr/>
        </p:nvSpPr>
        <p:spPr>
          <a:xfrm>
            <a:off x="3726829" y="4370863"/>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 name="TextBox 13">
            <a:extLst>
              <a:ext uri="{FF2B5EF4-FFF2-40B4-BE49-F238E27FC236}">
                <a16:creationId xmlns:a16="http://schemas.microsoft.com/office/drawing/2014/main" id="{29C29E3F-F4C8-6E48-9A8A-318E6501C925}"/>
              </a:ext>
            </a:extLst>
          </p:cNvPr>
          <p:cNvSpPr txBox="1"/>
          <p:nvPr/>
        </p:nvSpPr>
        <p:spPr>
          <a:xfrm>
            <a:off x="3955429" y="4588746"/>
            <a:ext cx="1143000" cy="369332"/>
          </a:xfrm>
          <a:prstGeom prst="rect">
            <a:avLst/>
          </a:prstGeom>
          <a:noFill/>
        </p:spPr>
        <p:txBody>
          <a:bodyPr wrap="square" rtlCol="0">
            <a:spAutoFit/>
          </a:bodyPr>
          <a:lstStyle/>
          <a:p>
            <a:r>
              <a:rPr lang="en-US" dirty="0">
                <a:solidFill>
                  <a:srgbClr val="FFFF00"/>
                </a:solidFill>
              </a:rPr>
              <a:t>Dunes</a:t>
            </a:r>
          </a:p>
        </p:txBody>
      </p:sp>
      <p:sp>
        <p:nvSpPr>
          <p:cNvPr id="15" name="TextBox 14">
            <a:extLst>
              <a:ext uri="{FF2B5EF4-FFF2-40B4-BE49-F238E27FC236}">
                <a16:creationId xmlns:a16="http://schemas.microsoft.com/office/drawing/2014/main" id="{34CBFFFE-812E-8147-961C-90420BA040AC}"/>
              </a:ext>
            </a:extLst>
          </p:cNvPr>
          <p:cNvSpPr txBox="1"/>
          <p:nvPr/>
        </p:nvSpPr>
        <p:spPr>
          <a:xfrm>
            <a:off x="7848600" y="274638"/>
            <a:ext cx="2209800" cy="369332"/>
          </a:xfrm>
          <a:prstGeom prst="rect">
            <a:avLst/>
          </a:prstGeom>
          <a:noFill/>
        </p:spPr>
        <p:txBody>
          <a:bodyPr wrap="square" rtlCol="0">
            <a:spAutoFit/>
          </a:bodyPr>
          <a:lstStyle/>
          <a:p>
            <a:r>
              <a:rPr lang="en-US" dirty="0"/>
              <a:t>May Hourly NO2</a:t>
            </a:r>
          </a:p>
        </p:txBody>
      </p:sp>
      <p:sp>
        <p:nvSpPr>
          <p:cNvPr id="16" name="TextBox 15">
            <a:extLst>
              <a:ext uri="{FF2B5EF4-FFF2-40B4-BE49-F238E27FC236}">
                <a16:creationId xmlns:a16="http://schemas.microsoft.com/office/drawing/2014/main" id="{88BB1C44-4FAC-A74E-A829-D8E678832D66}"/>
              </a:ext>
            </a:extLst>
          </p:cNvPr>
          <p:cNvSpPr txBox="1"/>
          <p:nvPr/>
        </p:nvSpPr>
        <p:spPr>
          <a:xfrm>
            <a:off x="7786420" y="2478225"/>
            <a:ext cx="3053670" cy="369332"/>
          </a:xfrm>
          <a:prstGeom prst="rect">
            <a:avLst/>
          </a:prstGeom>
          <a:noFill/>
        </p:spPr>
        <p:txBody>
          <a:bodyPr wrap="square" rtlCol="0">
            <a:spAutoFit/>
          </a:bodyPr>
          <a:lstStyle/>
          <a:p>
            <a:r>
              <a:rPr lang="en-US" dirty="0"/>
              <a:t>May-Sept Daily Isoprene </a:t>
            </a:r>
          </a:p>
        </p:txBody>
      </p:sp>
      <p:pic>
        <p:nvPicPr>
          <p:cNvPr id="18" name="Picture 17">
            <a:extLst>
              <a:ext uri="{FF2B5EF4-FFF2-40B4-BE49-F238E27FC236}">
                <a16:creationId xmlns:a16="http://schemas.microsoft.com/office/drawing/2014/main" id="{6053F41D-8577-E949-8079-6D41F5D22E01}"/>
              </a:ext>
            </a:extLst>
          </p:cNvPr>
          <p:cNvPicPr>
            <a:picLocks noChangeAspect="1"/>
          </p:cNvPicPr>
          <p:nvPr/>
        </p:nvPicPr>
        <p:blipFill rotWithShape="1">
          <a:blip r:embed="rId5">
            <a:extLst>
              <a:ext uri="{28A0092B-C50C-407E-A947-70E740481C1C}">
                <a14:useLocalDpi xmlns:a14="http://schemas.microsoft.com/office/drawing/2010/main" val="0"/>
              </a:ext>
            </a:extLst>
          </a:blip>
          <a:srcRect r="7963" b="50910"/>
          <a:stretch/>
        </p:blipFill>
        <p:spPr>
          <a:xfrm>
            <a:off x="5634373" y="4408883"/>
            <a:ext cx="5995011" cy="2468880"/>
          </a:xfrm>
          <a:prstGeom prst="rect">
            <a:avLst/>
          </a:prstGeom>
        </p:spPr>
      </p:pic>
      <p:sp>
        <p:nvSpPr>
          <p:cNvPr id="19" name="TextBox 18">
            <a:extLst>
              <a:ext uri="{FF2B5EF4-FFF2-40B4-BE49-F238E27FC236}">
                <a16:creationId xmlns:a16="http://schemas.microsoft.com/office/drawing/2014/main" id="{CE08548B-0B9E-EC4B-A646-1C138EDDA384}"/>
              </a:ext>
            </a:extLst>
          </p:cNvPr>
          <p:cNvSpPr txBox="1"/>
          <p:nvPr/>
        </p:nvSpPr>
        <p:spPr>
          <a:xfrm>
            <a:off x="7786420" y="4773412"/>
            <a:ext cx="3053670" cy="369332"/>
          </a:xfrm>
          <a:prstGeom prst="rect">
            <a:avLst/>
          </a:prstGeom>
          <a:noFill/>
        </p:spPr>
        <p:txBody>
          <a:bodyPr wrap="square" rtlCol="0">
            <a:spAutoFit/>
          </a:bodyPr>
          <a:lstStyle/>
          <a:p>
            <a:r>
              <a:rPr lang="en-US" dirty="0"/>
              <a:t>May-Sept 6</a:t>
            </a:r>
            <a:r>
              <a:rPr lang="en-US" baseline="30000" dirty="0"/>
              <a:t>th</a:t>
            </a:r>
            <a:r>
              <a:rPr lang="en-US" dirty="0"/>
              <a:t>-Day HCHO </a:t>
            </a:r>
          </a:p>
        </p:txBody>
      </p:sp>
      <p:sp>
        <p:nvSpPr>
          <p:cNvPr id="20" name="TextBox 19">
            <a:extLst>
              <a:ext uri="{FF2B5EF4-FFF2-40B4-BE49-F238E27FC236}">
                <a16:creationId xmlns:a16="http://schemas.microsoft.com/office/drawing/2014/main" id="{94CB43FF-9411-6D44-8FB0-36C7269FF421}"/>
              </a:ext>
            </a:extLst>
          </p:cNvPr>
          <p:cNvSpPr txBox="1"/>
          <p:nvPr/>
        </p:nvSpPr>
        <p:spPr>
          <a:xfrm>
            <a:off x="2362200" y="5458657"/>
            <a:ext cx="1364629" cy="369332"/>
          </a:xfrm>
          <a:prstGeom prst="rect">
            <a:avLst/>
          </a:prstGeom>
          <a:noFill/>
        </p:spPr>
        <p:txBody>
          <a:bodyPr wrap="square" rtlCol="0">
            <a:spAutoFit/>
          </a:bodyPr>
          <a:lstStyle/>
          <a:p>
            <a:r>
              <a:rPr lang="en-US" dirty="0">
                <a:solidFill>
                  <a:srgbClr val="FFFF00"/>
                </a:solidFill>
              </a:rPr>
              <a:t>Interstates</a:t>
            </a:r>
          </a:p>
        </p:txBody>
      </p:sp>
    </p:spTree>
    <p:extLst>
      <p:ext uri="{BB962C8B-B14F-4D97-AF65-F5344CB8AC3E}">
        <p14:creationId xmlns:p14="http://schemas.microsoft.com/office/powerpoint/2010/main" val="33705179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4BB1F3-9987-6149-A94F-29AAD3DD0628}"/>
              </a:ext>
            </a:extLst>
          </p:cNvPr>
          <p:cNvSpPr>
            <a:spLocks noGrp="1"/>
          </p:cNvSpPr>
          <p:nvPr>
            <p:ph idx="1"/>
          </p:nvPr>
        </p:nvSpPr>
        <p:spPr/>
        <p:txBody>
          <a:bodyPr>
            <a:normAutofit lnSpcReduction="10000"/>
          </a:bodyPr>
          <a:lstStyle/>
          <a:p>
            <a:r>
              <a:rPr lang="en-US" dirty="0"/>
              <a:t>Evaluation of LADCO </a:t>
            </a:r>
            <a:r>
              <a:rPr lang="en-US" dirty="0" err="1"/>
              <a:t>CAMx</a:t>
            </a:r>
            <a:r>
              <a:rPr lang="en-US" dirty="0"/>
              <a:t> modeling is ongoing</a:t>
            </a:r>
          </a:p>
          <a:p>
            <a:r>
              <a:rPr lang="en-US" dirty="0"/>
              <a:t>Model is underestimating observed MDA8 ozone April-June</a:t>
            </a:r>
          </a:p>
          <a:p>
            <a:r>
              <a:rPr lang="en-US" dirty="0"/>
              <a:t>Model is overestimating observed MDA8 ozone July-October</a:t>
            </a:r>
          </a:p>
          <a:p>
            <a:r>
              <a:rPr lang="en-US" dirty="0"/>
              <a:t>Precursor observation characteristics</a:t>
            </a:r>
          </a:p>
          <a:p>
            <a:pPr lvl="1"/>
            <a:r>
              <a:rPr lang="en-US" dirty="0"/>
              <a:t>NO2 observations are mostly limited to urban sites</a:t>
            </a:r>
          </a:p>
          <a:p>
            <a:pPr lvl="1"/>
            <a:r>
              <a:rPr lang="en-US" dirty="0"/>
              <a:t>VOC precursor data are limited and also mostly urban</a:t>
            </a:r>
          </a:p>
          <a:p>
            <a:r>
              <a:rPr lang="en-US" dirty="0"/>
              <a:t>NO2 is generally overestimated in the model, particularly after June </a:t>
            </a:r>
          </a:p>
          <a:p>
            <a:pPr lvl="1"/>
            <a:r>
              <a:rPr lang="en-US" dirty="0"/>
              <a:t>Correspondence in the temporal variability at the near road sites is encouraging</a:t>
            </a:r>
          </a:p>
          <a:p>
            <a:r>
              <a:rPr lang="en-US" dirty="0"/>
              <a:t>Isoprene has a systematic positive bias in April-May</a:t>
            </a:r>
          </a:p>
        </p:txBody>
      </p:sp>
      <p:sp>
        <p:nvSpPr>
          <p:cNvPr id="3" name="Slide Number Placeholder 2">
            <a:extLst>
              <a:ext uri="{FF2B5EF4-FFF2-40B4-BE49-F238E27FC236}">
                <a16:creationId xmlns:a16="http://schemas.microsoft.com/office/drawing/2014/main" id="{ED9B0962-BE09-9F46-A7D6-AF165E89E0DF}"/>
              </a:ext>
            </a:extLst>
          </p:cNvPr>
          <p:cNvSpPr>
            <a:spLocks noGrp="1"/>
          </p:cNvSpPr>
          <p:nvPr>
            <p:ph type="sldNum" sz="quarter" idx="12"/>
          </p:nvPr>
        </p:nvSpPr>
        <p:spPr/>
        <p:txBody>
          <a:bodyPr/>
          <a:lstStyle/>
          <a:p>
            <a:fld id="{61C894BD-DCE2-4A96-A9AF-225BBEAC2A40}" type="slidenum">
              <a:rPr lang="en-US" smtClean="0"/>
              <a:pPr/>
              <a:t>102</a:t>
            </a:fld>
            <a:endParaRPr lang="en-US"/>
          </a:p>
        </p:txBody>
      </p:sp>
      <p:sp>
        <p:nvSpPr>
          <p:cNvPr id="4" name="Title 3">
            <a:extLst>
              <a:ext uri="{FF2B5EF4-FFF2-40B4-BE49-F238E27FC236}">
                <a16:creationId xmlns:a16="http://schemas.microsoft.com/office/drawing/2014/main" id="{A6191B59-64E1-DC44-B94D-D665540E4663}"/>
              </a:ext>
            </a:extLst>
          </p:cNvPr>
          <p:cNvSpPr>
            <a:spLocks noGrp="1"/>
          </p:cNvSpPr>
          <p:nvPr>
            <p:ph type="title"/>
          </p:nvPr>
        </p:nvSpPr>
        <p:spPr/>
        <p:txBody>
          <a:bodyPr/>
          <a:lstStyle/>
          <a:p>
            <a:r>
              <a:rPr lang="en-US" dirty="0"/>
              <a:t>LADCO Region MPE Summary</a:t>
            </a:r>
          </a:p>
        </p:txBody>
      </p:sp>
    </p:spTree>
    <p:extLst>
      <p:ext uri="{BB962C8B-B14F-4D97-AF65-F5344CB8AC3E}">
        <p14:creationId xmlns:p14="http://schemas.microsoft.com/office/powerpoint/2010/main" val="33643084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4BB1F3-9987-6149-A94F-29AAD3DD0628}"/>
              </a:ext>
            </a:extLst>
          </p:cNvPr>
          <p:cNvSpPr>
            <a:spLocks noGrp="1"/>
          </p:cNvSpPr>
          <p:nvPr>
            <p:ph idx="1"/>
          </p:nvPr>
        </p:nvSpPr>
        <p:spPr>
          <a:xfrm>
            <a:off x="609600" y="1398362"/>
            <a:ext cx="10972800" cy="4525963"/>
          </a:xfrm>
        </p:spPr>
        <p:txBody>
          <a:bodyPr/>
          <a:lstStyle/>
          <a:p>
            <a:r>
              <a:rPr lang="en-US" dirty="0"/>
              <a:t>Further investigate precursor performance</a:t>
            </a:r>
          </a:p>
          <a:p>
            <a:r>
              <a:rPr lang="en-US" dirty="0"/>
              <a:t>Associate model performance with meteorology </a:t>
            </a:r>
          </a:p>
          <a:p>
            <a:r>
              <a:rPr lang="en-US" dirty="0"/>
              <a:t>Moving on to fine scale modeling and performance sensitivities</a:t>
            </a:r>
          </a:p>
          <a:p>
            <a:pPr lvl="1"/>
            <a:r>
              <a:rPr lang="en-US" dirty="0"/>
              <a:t>New WRF configuration</a:t>
            </a:r>
          </a:p>
          <a:p>
            <a:pPr lvl="2"/>
            <a:r>
              <a:rPr lang="en-US" dirty="0"/>
              <a:t>4 and 1.33 km domains</a:t>
            </a:r>
          </a:p>
          <a:p>
            <a:pPr lvl="2"/>
            <a:r>
              <a:rPr lang="en-US" dirty="0"/>
              <a:t>Data assimilation</a:t>
            </a:r>
          </a:p>
          <a:p>
            <a:pPr lvl="2"/>
            <a:r>
              <a:rPr lang="en-US" dirty="0"/>
              <a:t>Cloud cover corrections</a:t>
            </a:r>
          </a:p>
          <a:p>
            <a:pPr lvl="1"/>
            <a:r>
              <a:rPr lang="en-US" dirty="0"/>
              <a:t>Boundary conditions</a:t>
            </a:r>
          </a:p>
          <a:p>
            <a:pPr lvl="1"/>
            <a:r>
              <a:rPr lang="en-US" dirty="0"/>
              <a:t>Chemical mechanisms</a:t>
            </a:r>
          </a:p>
          <a:p>
            <a:endParaRPr lang="en-US" dirty="0"/>
          </a:p>
        </p:txBody>
      </p:sp>
      <p:sp>
        <p:nvSpPr>
          <p:cNvPr id="3" name="Slide Number Placeholder 2">
            <a:extLst>
              <a:ext uri="{FF2B5EF4-FFF2-40B4-BE49-F238E27FC236}">
                <a16:creationId xmlns:a16="http://schemas.microsoft.com/office/drawing/2014/main" id="{ED9B0962-BE09-9F46-A7D6-AF165E89E0DF}"/>
              </a:ext>
            </a:extLst>
          </p:cNvPr>
          <p:cNvSpPr>
            <a:spLocks noGrp="1"/>
          </p:cNvSpPr>
          <p:nvPr>
            <p:ph type="sldNum" sz="quarter" idx="12"/>
          </p:nvPr>
        </p:nvSpPr>
        <p:spPr/>
        <p:txBody>
          <a:bodyPr/>
          <a:lstStyle/>
          <a:p>
            <a:fld id="{61C894BD-DCE2-4A96-A9AF-225BBEAC2A40}" type="slidenum">
              <a:rPr lang="en-US" smtClean="0"/>
              <a:pPr/>
              <a:t>103</a:t>
            </a:fld>
            <a:endParaRPr lang="en-US"/>
          </a:p>
        </p:txBody>
      </p:sp>
      <p:sp>
        <p:nvSpPr>
          <p:cNvPr id="4" name="Title 3">
            <a:extLst>
              <a:ext uri="{FF2B5EF4-FFF2-40B4-BE49-F238E27FC236}">
                <a16:creationId xmlns:a16="http://schemas.microsoft.com/office/drawing/2014/main" id="{A6191B59-64E1-DC44-B94D-D665540E4663}"/>
              </a:ext>
            </a:extLst>
          </p:cNvPr>
          <p:cNvSpPr>
            <a:spLocks noGrp="1"/>
          </p:cNvSpPr>
          <p:nvPr>
            <p:ph type="title"/>
          </p:nvPr>
        </p:nvSpPr>
        <p:spPr/>
        <p:txBody>
          <a:bodyPr/>
          <a:lstStyle/>
          <a:p>
            <a:r>
              <a:rPr lang="en-US" dirty="0"/>
              <a:t>LADCO O3 MPE Next Steps</a:t>
            </a:r>
          </a:p>
        </p:txBody>
      </p:sp>
      <p:pic>
        <p:nvPicPr>
          <p:cNvPr id="5" name="Picture 4">
            <a:extLst>
              <a:ext uri="{FF2B5EF4-FFF2-40B4-BE49-F238E27FC236}">
                <a16:creationId xmlns:a16="http://schemas.microsoft.com/office/drawing/2014/main" id="{2AFB05A0-8D12-E54C-9F89-319686A32917}"/>
              </a:ext>
            </a:extLst>
          </p:cNvPr>
          <p:cNvPicPr/>
          <p:nvPr/>
        </p:nvPicPr>
        <p:blipFill>
          <a:blip r:embed="rId2">
            <a:extLst>
              <a:ext uri="{28A0092B-C50C-407E-A947-70E740481C1C}">
                <a14:useLocalDpi xmlns:a14="http://schemas.microsoft.com/office/drawing/2010/main" val="0"/>
              </a:ext>
            </a:extLst>
          </a:blip>
          <a:stretch>
            <a:fillRect/>
          </a:stretch>
        </p:blipFill>
        <p:spPr>
          <a:xfrm>
            <a:off x="5410200" y="2996212"/>
            <a:ext cx="5486400" cy="3766820"/>
          </a:xfrm>
          <a:prstGeom prst="rect">
            <a:avLst/>
          </a:prstGeom>
        </p:spPr>
      </p:pic>
    </p:spTree>
    <p:extLst>
      <p:ext uri="{BB962C8B-B14F-4D97-AF65-F5344CB8AC3E}">
        <p14:creationId xmlns:p14="http://schemas.microsoft.com/office/powerpoint/2010/main" val="41888116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lstStyle/>
          <a:p>
            <a:pPr algn="l"/>
            <a:r>
              <a:rPr lang="en-US" dirty="0"/>
              <a:t>Modeling Performance Evaluation and Sensitivity Overview</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dirty="0"/>
          </a:p>
          <a:p>
            <a:pPr algn="l"/>
            <a:r>
              <a:rPr lang="en-US" dirty="0"/>
              <a:t>Heather Simon, U.S. EPA OAQPS</a:t>
            </a:r>
          </a:p>
        </p:txBody>
      </p:sp>
    </p:spTree>
    <p:extLst>
      <p:ext uri="{BB962C8B-B14F-4D97-AF65-F5344CB8AC3E}">
        <p14:creationId xmlns:p14="http://schemas.microsoft.com/office/powerpoint/2010/main" val="22580760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81333"/>
            <a:ext cx="10972800" cy="4820993"/>
          </a:xfrm>
        </p:spPr>
        <p:txBody>
          <a:bodyPr>
            <a:normAutofit/>
          </a:bodyPr>
          <a:lstStyle/>
          <a:p>
            <a:pPr>
              <a:spcBef>
                <a:spcPts val="600"/>
              </a:spcBef>
              <a:spcAft>
                <a:spcPts val="600"/>
              </a:spcAft>
            </a:pPr>
            <a:r>
              <a:rPr lang="en-US" sz="2400" dirty="0"/>
              <a:t>Discuss future collaborative efforts across the community</a:t>
            </a:r>
          </a:p>
          <a:p>
            <a:pPr lvl="1">
              <a:spcBef>
                <a:spcPts val="600"/>
              </a:spcBef>
              <a:spcAft>
                <a:spcPts val="600"/>
              </a:spcAft>
            </a:pPr>
            <a:r>
              <a:rPr lang="en-US" sz="2400" dirty="0"/>
              <a:t>What may these look like? </a:t>
            </a:r>
          </a:p>
          <a:p>
            <a:pPr>
              <a:spcBef>
                <a:spcPts val="1200"/>
              </a:spcBef>
            </a:pPr>
            <a:r>
              <a:rPr lang="en-US" sz="2400" dirty="0"/>
              <a:t>Continued investigation of 2016 platform and data products</a:t>
            </a:r>
          </a:p>
          <a:p>
            <a:pPr lvl="1">
              <a:spcBef>
                <a:spcPts val="1200"/>
              </a:spcBef>
            </a:pPr>
            <a:r>
              <a:rPr lang="en-US" sz="2400" dirty="0"/>
              <a:t>Improve 2016 air quality model performance</a:t>
            </a:r>
            <a:endParaRPr lang="en-US" sz="2400" b="1" u="sng" dirty="0"/>
          </a:p>
          <a:p>
            <a:pPr>
              <a:spcBef>
                <a:spcPts val="1200"/>
              </a:spcBef>
            </a:pPr>
            <a:r>
              <a:rPr lang="en-US" sz="2400" dirty="0"/>
              <a:t>Review emissions and air quality modeling forecasts to 2020, 2023, 2026, and 2028</a:t>
            </a:r>
          </a:p>
          <a:p>
            <a:pPr>
              <a:spcBef>
                <a:spcPts val="1200"/>
              </a:spcBef>
            </a:pPr>
            <a:r>
              <a:rPr lang="en-US" sz="2400" dirty="0"/>
              <a:t>Leverage the lessons and momentum from the 2016 Collaborative to other activities in the community</a:t>
            </a:r>
          </a:p>
          <a:p>
            <a:pPr lvl="1">
              <a:spcBef>
                <a:spcPts val="1200"/>
              </a:spcBef>
            </a:pPr>
            <a:r>
              <a:rPr lang="en-US" sz="2000" dirty="0"/>
              <a:t>Future emissions modeling platforms, emissions improvements, AQM MPE, applied science projects</a:t>
            </a:r>
          </a:p>
        </p:txBody>
      </p:sp>
      <p:sp>
        <p:nvSpPr>
          <p:cNvPr id="3" name="Slide Number Placeholder 2"/>
          <p:cNvSpPr>
            <a:spLocks noGrp="1"/>
          </p:cNvSpPr>
          <p:nvPr>
            <p:ph type="sldNum" sz="quarter" idx="12"/>
          </p:nvPr>
        </p:nvSpPr>
        <p:spPr/>
        <p:txBody>
          <a:bodyPr/>
          <a:lstStyle/>
          <a:p>
            <a:fld id="{61C894BD-DCE2-4A96-A9AF-225BBEAC2A40}" type="slidenum">
              <a:rPr lang="en-US" smtClean="0"/>
              <a:pPr/>
              <a:t>105</a:t>
            </a:fld>
            <a:endParaRPr lang="en-US"/>
          </a:p>
        </p:txBody>
      </p:sp>
      <p:sp>
        <p:nvSpPr>
          <p:cNvPr id="4" name="Title 3"/>
          <p:cNvSpPr>
            <a:spLocks noGrp="1"/>
          </p:cNvSpPr>
          <p:nvPr>
            <p:ph type="title"/>
          </p:nvPr>
        </p:nvSpPr>
        <p:spPr/>
        <p:txBody>
          <a:bodyPr>
            <a:normAutofit/>
          </a:bodyPr>
          <a:lstStyle/>
          <a:p>
            <a:r>
              <a:rPr lang="en-US" dirty="0"/>
              <a:t>Inventory Collaborative Next Steps</a:t>
            </a:r>
          </a:p>
        </p:txBody>
      </p:sp>
    </p:spTree>
    <p:extLst>
      <p:ext uri="{BB962C8B-B14F-4D97-AF65-F5344CB8AC3E}">
        <p14:creationId xmlns:p14="http://schemas.microsoft.com/office/powerpoint/2010/main" val="22195858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389930"/>
            <a:ext cx="10767696" cy="5468071"/>
          </a:xfrm>
        </p:spPr>
        <p:txBody>
          <a:bodyPr>
            <a:normAutofit/>
          </a:bodyPr>
          <a:lstStyle/>
          <a:p>
            <a:r>
              <a:rPr lang="en-US" sz="2400" dirty="0"/>
              <a:t>These slides and call notes: </a:t>
            </a:r>
          </a:p>
          <a:p>
            <a:pPr marL="109728" indent="0" algn="ctr">
              <a:buNone/>
            </a:pPr>
            <a:r>
              <a:rPr lang="en-US" sz="2000" dirty="0">
                <a:hlinkClick r:id="rId3"/>
              </a:rPr>
              <a:t>http://views.cira.colostate.edu/wiki/wiki/11207</a:t>
            </a:r>
            <a:endParaRPr lang="en-US" sz="2000" dirty="0"/>
          </a:p>
          <a:p>
            <a:pPr marL="109728" indent="0" algn="ctr">
              <a:buNone/>
            </a:pPr>
            <a:endParaRPr lang="en-US" sz="2400" dirty="0"/>
          </a:p>
          <a:p>
            <a:pPr>
              <a:spcBef>
                <a:spcPts val="600"/>
              </a:spcBef>
            </a:pPr>
            <a:r>
              <a:rPr lang="en-US" sz="2400" dirty="0"/>
              <a:t>Main National Inventory Collaborative Wiki includes workgroup wikis, documentation, etc:</a:t>
            </a:r>
            <a:endParaRPr lang="en-US" sz="2400" dirty="0">
              <a:hlinkClick r:id="" action="ppaction://noaction"/>
            </a:endParaRPr>
          </a:p>
          <a:p>
            <a:pPr marL="109728" indent="0" algn="ctr">
              <a:buNone/>
            </a:pPr>
            <a:r>
              <a:rPr lang="en-US" sz="2000" dirty="0">
                <a:hlinkClick r:id="rId4"/>
              </a:rPr>
              <a:t>http://views.cira.colostate.edu/wiki/wiki/9169</a:t>
            </a:r>
            <a:endParaRPr lang="en-US" sz="2000" dirty="0"/>
          </a:p>
          <a:p>
            <a:endParaRPr lang="en-US" sz="2400" dirty="0"/>
          </a:p>
          <a:p>
            <a:r>
              <a:rPr lang="en-US" sz="2400" dirty="0"/>
              <a:t>LADCO Plot Viewer</a:t>
            </a:r>
            <a:r>
              <a:rPr lang="en-US" sz="2400" dirty="0">
                <a:hlinkClick r:id="rId5"/>
              </a:rPr>
              <a:t> </a:t>
            </a:r>
          </a:p>
          <a:p>
            <a:pPr marL="109728" indent="0" algn="ctr">
              <a:buNone/>
            </a:pPr>
            <a:r>
              <a:rPr lang="en-US" sz="2000" dirty="0">
                <a:hlinkClick r:id="rId5"/>
              </a:rPr>
              <a:t>https://www.ladco.org/technical/modeling-results/2016-inventory-collaborative/</a:t>
            </a:r>
            <a:endParaRPr lang="en-US" sz="2000" dirty="0"/>
          </a:p>
          <a:p>
            <a:endParaRPr lang="en-US" sz="2400" dirty="0"/>
          </a:p>
          <a:p>
            <a:r>
              <a:rPr lang="en-US" sz="2400" dirty="0"/>
              <a:t>IWDW Interactive Plotting Tool</a:t>
            </a:r>
          </a:p>
          <a:p>
            <a:pPr marL="109728" indent="0" algn="ctr">
              <a:buNone/>
            </a:pPr>
            <a:r>
              <a:rPr lang="en-US" sz="2000" dirty="0">
                <a:hlinkClick r:id="rId6"/>
              </a:rPr>
              <a:t>http://vibe.cira.colostate.edu/iwdwx/Emissions/2016EMP</a:t>
            </a:r>
            <a:endParaRPr lang="en-US" sz="2000" dirty="0"/>
          </a:p>
          <a:p>
            <a:pPr marL="109728" indent="0">
              <a:buNone/>
            </a:pPr>
            <a:endParaRPr lang="en-US" sz="2400" dirty="0"/>
          </a:p>
          <a:p>
            <a:pPr marL="109728" indent="0">
              <a:buNone/>
            </a:pPr>
            <a:endParaRPr lang="en-US" sz="20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106</a:t>
            </a:fld>
            <a:endParaRPr lang="en-US"/>
          </a:p>
        </p:txBody>
      </p:sp>
      <p:sp>
        <p:nvSpPr>
          <p:cNvPr id="4" name="Title 3"/>
          <p:cNvSpPr>
            <a:spLocks noGrp="1"/>
          </p:cNvSpPr>
          <p:nvPr>
            <p:ph type="title"/>
          </p:nvPr>
        </p:nvSpPr>
        <p:spPr/>
        <p:txBody>
          <a:bodyPr>
            <a:normAutofit/>
          </a:bodyPr>
          <a:lstStyle/>
          <a:p>
            <a:r>
              <a:rPr lang="en-US" dirty="0"/>
              <a:t>Inventory Collaborative Wiki Links</a:t>
            </a:r>
          </a:p>
        </p:txBody>
      </p:sp>
    </p:spTree>
    <p:extLst>
      <p:ext uri="{BB962C8B-B14F-4D97-AF65-F5344CB8AC3E}">
        <p14:creationId xmlns:p14="http://schemas.microsoft.com/office/powerpoint/2010/main" val="2994660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16F281-1985-42C6-B2D0-095C6D882696}"/>
              </a:ext>
            </a:extLst>
          </p:cNvPr>
          <p:cNvSpPr>
            <a:spLocks noGrp="1"/>
          </p:cNvSpPr>
          <p:nvPr>
            <p:ph idx="1"/>
          </p:nvPr>
        </p:nvSpPr>
        <p:spPr>
          <a:xfrm>
            <a:off x="79022" y="1417637"/>
            <a:ext cx="12112978" cy="4990311"/>
          </a:xfrm>
          <a:solidFill>
            <a:schemeClr val="bg1"/>
          </a:solidFill>
        </p:spPr>
        <p:txBody>
          <a:bodyPr>
            <a:noAutofit/>
          </a:bodyPr>
          <a:lstStyle/>
          <a:p>
            <a:r>
              <a:rPr lang="en-US" sz="1600" dirty="0"/>
              <a:t>Goals</a:t>
            </a:r>
          </a:p>
          <a:p>
            <a:pPr lvl="1"/>
            <a:r>
              <a:rPr lang="en-US" sz="1600" dirty="0"/>
              <a:t>focus was on modeling performed using the </a:t>
            </a:r>
            <a:r>
              <a:rPr lang="en-US" sz="1600" b="1" dirty="0"/>
              <a:t>2016 beta emissions </a:t>
            </a:r>
            <a:endParaRPr lang="en-US" sz="1600" dirty="0"/>
          </a:p>
          <a:p>
            <a:pPr lvl="1"/>
            <a:r>
              <a:rPr lang="en-US" sz="1600" dirty="0"/>
              <a:t>promote collaboration between EPA and state/local partners on characterizing model performance</a:t>
            </a:r>
          </a:p>
          <a:p>
            <a:pPr lvl="1"/>
            <a:r>
              <a:rPr lang="en-US" sz="1600" dirty="0"/>
              <a:t>serve as a venue for sharing data and evaluation results</a:t>
            </a:r>
            <a:endParaRPr lang="en-US" sz="1600" b="1" dirty="0"/>
          </a:p>
          <a:p>
            <a:pPr lvl="2"/>
            <a:r>
              <a:rPr lang="en-US" sz="1600" dirty="0"/>
              <a:t>Data shared from 2016 beta model simulations inputs/outputs through IWDW and EPA </a:t>
            </a:r>
            <a:r>
              <a:rPr lang="en-US" sz="1600" dirty="0" err="1"/>
              <a:t>sharepoint</a:t>
            </a:r>
            <a:r>
              <a:rPr lang="en-US" sz="1600" dirty="0"/>
              <a:t> site</a:t>
            </a:r>
          </a:p>
          <a:p>
            <a:pPr lvl="2"/>
            <a:r>
              <a:rPr lang="en-US" sz="1600" dirty="0"/>
              <a:t>Several hundred thousand model evaluation plots shared through LADCO site</a:t>
            </a:r>
          </a:p>
          <a:p>
            <a:r>
              <a:rPr lang="en-US" sz="1600" dirty="0"/>
              <a:t>Structure</a:t>
            </a:r>
          </a:p>
          <a:p>
            <a:pPr lvl="1"/>
            <a:r>
              <a:rPr lang="en-US" sz="1600" dirty="0"/>
              <a:t>Monthly large group meetings</a:t>
            </a:r>
          </a:p>
          <a:p>
            <a:pPr lvl="1"/>
            <a:r>
              <a:rPr lang="en-US" sz="1600" dirty="0"/>
              <a:t>Workgroups</a:t>
            </a:r>
          </a:p>
          <a:p>
            <a:pPr lvl="2"/>
            <a:r>
              <a:rPr lang="en-US" altLang="en-US" sz="1600" b="1" dirty="0">
                <a:latin typeface="Segoe UI" panose="020B0502040204020203" pitchFamily="34" charset="0"/>
                <a:cs typeface="Segoe UI" panose="020B0502040204020203" pitchFamily="34" charset="0"/>
              </a:rPr>
              <a:t>Model bias + response to emissions changes (</a:t>
            </a:r>
            <a:r>
              <a:rPr lang="en-US" altLang="en-US" sz="1600" b="1" dirty="0" err="1">
                <a:latin typeface="Segoe UI" panose="020B0502040204020203" pitchFamily="34" charset="0"/>
                <a:cs typeface="Segoe UI" panose="020B0502040204020203" pitchFamily="34" charset="0"/>
              </a:rPr>
              <a:t>Byoeng</a:t>
            </a:r>
            <a:r>
              <a:rPr lang="en-US" altLang="en-US" sz="1600" b="1" dirty="0">
                <a:latin typeface="Segoe UI" panose="020B0502040204020203" pitchFamily="34" charset="0"/>
                <a:cs typeface="Segoe UI" panose="020B0502040204020203" pitchFamily="34" charset="0"/>
              </a:rPr>
              <a:t> Kim – GA DNR)</a:t>
            </a:r>
          </a:p>
          <a:p>
            <a:pPr lvl="2"/>
            <a:r>
              <a:rPr lang="en-US" altLang="en-US" sz="1600" dirty="0">
                <a:latin typeface="Segoe UI" panose="020B0502040204020203" pitchFamily="34" charset="0"/>
                <a:cs typeface="Segoe UI" panose="020B0502040204020203" pitchFamily="34" charset="0"/>
              </a:rPr>
              <a:t>Boundary Layer Dynamics </a:t>
            </a:r>
          </a:p>
          <a:p>
            <a:pPr lvl="2"/>
            <a:r>
              <a:rPr lang="en-US" altLang="en-US" sz="1600" b="1" dirty="0">
                <a:latin typeface="Segoe UI" panose="020B0502040204020203" pitchFamily="34" charset="0"/>
                <a:cs typeface="Segoe UI" panose="020B0502040204020203" pitchFamily="34" charset="0"/>
              </a:rPr>
              <a:t>Impact of mobile emissions uncertainty on model performance (Gil Grodzinsky - GA DNR)</a:t>
            </a:r>
          </a:p>
          <a:p>
            <a:pPr lvl="2"/>
            <a:r>
              <a:rPr lang="en-US" altLang="en-US" sz="1600" b="1" dirty="0">
                <a:latin typeface="Segoe UI" panose="020B0502040204020203" pitchFamily="34" charset="0"/>
                <a:cs typeface="Segoe UI" panose="020B0502040204020203" pitchFamily="34" charset="0"/>
              </a:rPr>
              <a:t>Long range smoke impacts on model performance (Mat Hollinger- IDEM)</a:t>
            </a:r>
          </a:p>
          <a:p>
            <a:pPr lvl="2"/>
            <a:r>
              <a:rPr lang="en-US" altLang="en-US" sz="1600" dirty="0">
                <a:latin typeface="Segoe UI" panose="020B0502040204020203" pitchFamily="34" charset="0"/>
                <a:cs typeface="Segoe UI" panose="020B0502040204020203" pitchFamily="34" charset="0"/>
              </a:rPr>
              <a:t>Mode performance differences by site types </a:t>
            </a:r>
          </a:p>
          <a:p>
            <a:pPr lvl="2"/>
            <a:r>
              <a:rPr lang="en-US" altLang="en-US" sz="1600" b="1" dirty="0">
                <a:latin typeface="Segoe UI" panose="020B0502040204020203" pitchFamily="34" charset="0"/>
                <a:cs typeface="Segoe UI" panose="020B0502040204020203" pitchFamily="34" charset="0"/>
              </a:rPr>
              <a:t>Model performance focusing on high ozone events in maintenance/nonattainment areas (Kiernan Wholean - CT)</a:t>
            </a:r>
          </a:p>
          <a:p>
            <a:pPr lvl="2"/>
            <a:r>
              <a:rPr lang="en-US" altLang="en-US" sz="1600" dirty="0">
                <a:latin typeface="Segoe UI" panose="020B0502040204020203" pitchFamily="34" charset="0"/>
                <a:cs typeface="Segoe UI" panose="020B0502040204020203" pitchFamily="34" charset="0"/>
              </a:rPr>
              <a:t>N deposition</a:t>
            </a:r>
          </a:p>
          <a:p>
            <a:pPr lvl="2"/>
            <a:r>
              <a:rPr lang="en-US" altLang="en-US" sz="1600" dirty="0">
                <a:latin typeface="Segoe UI" panose="020B0502040204020203" pitchFamily="34" charset="0"/>
                <a:cs typeface="Segoe UI" panose="020B0502040204020203" pitchFamily="34" charset="0"/>
              </a:rPr>
              <a:t>Coastal ozone</a:t>
            </a:r>
            <a:endParaRPr lang="en-US" sz="1600" dirty="0"/>
          </a:p>
        </p:txBody>
      </p:sp>
      <p:sp>
        <p:nvSpPr>
          <p:cNvPr id="3" name="Slide Number Placeholder 2">
            <a:extLst>
              <a:ext uri="{FF2B5EF4-FFF2-40B4-BE49-F238E27FC236}">
                <a16:creationId xmlns:a16="http://schemas.microsoft.com/office/drawing/2014/main" id="{57C8A224-B753-4071-9A95-0B0DB54FF93B}"/>
              </a:ext>
            </a:extLst>
          </p:cNvPr>
          <p:cNvSpPr>
            <a:spLocks noGrp="1"/>
          </p:cNvSpPr>
          <p:nvPr>
            <p:ph type="sldNum" sz="quarter" idx="12"/>
          </p:nvPr>
        </p:nvSpPr>
        <p:spPr/>
        <p:txBody>
          <a:bodyPr/>
          <a:lstStyle/>
          <a:p>
            <a:fld id="{61C894BD-DCE2-4A96-A9AF-225BBEAC2A40}" type="slidenum">
              <a:rPr lang="en-US" smtClean="0"/>
              <a:pPr/>
              <a:t>11</a:t>
            </a:fld>
            <a:endParaRPr lang="en-US"/>
          </a:p>
        </p:txBody>
      </p:sp>
      <p:sp>
        <p:nvSpPr>
          <p:cNvPr id="4" name="Title 3">
            <a:extLst>
              <a:ext uri="{FF2B5EF4-FFF2-40B4-BE49-F238E27FC236}">
                <a16:creationId xmlns:a16="http://schemas.microsoft.com/office/drawing/2014/main" id="{89A41E48-007A-4572-8B72-FB8544604A1F}"/>
              </a:ext>
            </a:extLst>
          </p:cNvPr>
          <p:cNvSpPr>
            <a:spLocks noGrp="1"/>
          </p:cNvSpPr>
          <p:nvPr>
            <p:ph type="title"/>
          </p:nvPr>
        </p:nvSpPr>
        <p:spPr/>
        <p:txBody>
          <a:bodyPr>
            <a:normAutofit fontScale="90000"/>
          </a:bodyPr>
          <a:lstStyle/>
          <a:p>
            <a:r>
              <a:rPr lang="en-US" dirty="0"/>
              <a:t>EPA-State 2016 Modeling Platform Evaluation Forum</a:t>
            </a:r>
          </a:p>
        </p:txBody>
      </p:sp>
    </p:spTree>
    <p:extLst>
      <p:ext uri="{BB962C8B-B14F-4D97-AF65-F5344CB8AC3E}">
        <p14:creationId xmlns:p14="http://schemas.microsoft.com/office/powerpoint/2010/main" val="3206300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normAutofit fontScale="90000"/>
          </a:bodyPr>
          <a:lstStyle/>
          <a:p>
            <a:pPr algn="l"/>
            <a:r>
              <a:rPr lang="en-US" dirty="0"/>
              <a:t>Workgroup Summary: </a:t>
            </a:r>
            <a:br>
              <a:rPr lang="en-US" dirty="0"/>
            </a:br>
            <a:r>
              <a:rPr lang="en-US" dirty="0"/>
              <a:t>High Ozone Events in Maintenance/Nonattainment Areas</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dirty="0"/>
          </a:p>
          <a:p>
            <a:pPr algn="l"/>
            <a:r>
              <a:rPr lang="en-US" dirty="0"/>
              <a:t>Kiernan Wholean, CT DEEP</a:t>
            </a:r>
          </a:p>
        </p:txBody>
      </p:sp>
    </p:spTree>
    <p:extLst>
      <p:ext uri="{BB962C8B-B14F-4D97-AF65-F5344CB8AC3E}">
        <p14:creationId xmlns:p14="http://schemas.microsoft.com/office/powerpoint/2010/main" val="2368938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694903-0FDB-4762-8209-E29EAEF3ACDD}"/>
              </a:ext>
            </a:extLst>
          </p:cNvPr>
          <p:cNvSpPr>
            <a:spLocks noGrp="1"/>
          </p:cNvSpPr>
          <p:nvPr>
            <p:ph idx="1"/>
          </p:nvPr>
        </p:nvSpPr>
        <p:spPr>
          <a:xfrm>
            <a:off x="609600" y="1273329"/>
            <a:ext cx="10972800" cy="5134620"/>
          </a:xfrm>
        </p:spPr>
        <p:txBody>
          <a:bodyPr>
            <a:normAutofit fontScale="92500" lnSpcReduction="20000"/>
          </a:bodyPr>
          <a:lstStyle/>
          <a:p>
            <a:pPr>
              <a:spcBef>
                <a:spcPts val="0"/>
              </a:spcBef>
            </a:pPr>
            <a:r>
              <a:rPr lang="en-US" dirty="0"/>
              <a:t>Weight of Evidence Analyses</a:t>
            </a:r>
          </a:p>
          <a:p>
            <a:pPr marL="109728" indent="0">
              <a:spcBef>
                <a:spcPts val="0"/>
              </a:spcBef>
              <a:buNone/>
            </a:pPr>
            <a:r>
              <a:rPr lang="en-US" dirty="0"/>
              <a:t>  Denver Area Moderate Ozone SIP (2017) </a:t>
            </a:r>
          </a:p>
          <a:p>
            <a:pPr marL="393192" lvl="1" indent="0">
              <a:buNone/>
            </a:pPr>
            <a:r>
              <a:rPr lang="en-US" dirty="0"/>
              <a:t>	–Amanda </a:t>
            </a:r>
            <a:r>
              <a:rPr lang="en-US" dirty="0" err="1"/>
              <a:t>Brimmer</a:t>
            </a:r>
            <a:r>
              <a:rPr lang="en-US" dirty="0"/>
              <a:t>/RAQC</a:t>
            </a:r>
          </a:p>
          <a:p>
            <a:pPr marL="393192" lvl="1" indent="0">
              <a:buNone/>
            </a:pPr>
            <a:endParaRPr lang="en-US" dirty="0"/>
          </a:p>
          <a:p>
            <a:r>
              <a:rPr lang="en-US" dirty="0"/>
              <a:t>Comparing CMAQ and </a:t>
            </a:r>
            <a:r>
              <a:rPr lang="en-US" dirty="0" err="1"/>
              <a:t>CAMx</a:t>
            </a:r>
            <a:r>
              <a:rPr lang="en-US" dirty="0"/>
              <a:t> Ozone Estimates to CT AQS Data</a:t>
            </a:r>
          </a:p>
          <a:p>
            <a:pPr marL="109728" indent="0">
              <a:buNone/>
            </a:pPr>
            <a:r>
              <a:rPr lang="en-US" dirty="0"/>
              <a:t> 	</a:t>
            </a:r>
            <a:r>
              <a:rPr lang="en-US" sz="2300" dirty="0"/>
              <a:t>–Carmen Lamancusa/CT DEEP</a:t>
            </a:r>
          </a:p>
          <a:p>
            <a:pPr marL="109728" indent="0">
              <a:buNone/>
            </a:pPr>
            <a:endParaRPr lang="en-US" sz="2300" dirty="0"/>
          </a:p>
          <a:p>
            <a:pPr>
              <a:spcBef>
                <a:spcPts val="0"/>
              </a:spcBef>
            </a:pPr>
            <a:r>
              <a:rPr lang="en-US" dirty="0"/>
              <a:t>Climate Regions: Northwest &amp; West</a:t>
            </a:r>
          </a:p>
          <a:p>
            <a:pPr marL="109728" indent="0">
              <a:spcBef>
                <a:spcPts val="0"/>
              </a:spcBef>
              <a:buNone/>
            </a:pPr>
            <a:r>
              <a:rPr lang="en-US" dirty="0"/>
              <a:t>  Model Performance Focusing on High Ozone Events in</a:t>
            </a:r>
          </a:p>
          <a:p>
            <a:pPr marL="109728" indent="0">
              <a:spcBef>
                <a:spcPts val="0"/>
              </a:spcBef>
              <a:buNone/>
            </a:pPr>
            <a:r>
              <a:rPr lang="en-US" dirty="0"/>
              <a:t>  Maintenance/Nonattainment Areas </a:t>
            </a:r>
          </a:p>
          <a:p>
            <a:pPr marL="109728" indent="0">
              <a:buNone/>
            </a:pPr>
            <a:r>
              <a:rPr lang="en-US" dirty="0"/>
              <a:t>	</a:t>
            </a:r>
            <a:r>
              <a:rPr lang="en-US" sz="2300" dirty="0"/>
              <a:t>-</a:t>
            </a:r>
            <a:r>
              <a:rPr lang="en-US" sz="2300" dirty="0" err="1"/>
              <a:t>Tes</a:t>
            </a:r>
            <a:r>
              <a:rPr lang="en-US" sz="2300" dirty="0"/>
              <a:t> </a:t>
            </a:r>
            <a:r>
              <a:rPr lang="en-US" sz="2300" dirty="0" err="1"/>
              <a:t>Ghidey</a:t>
            </a:r>
            <a:r>
              <a:rPr lang="en-US" sz="2300" dirty="0"/>
              <a:t>/WDOE</a:t>
            </a:r>
          </a:p>
          <a:p>
            <a:pPr marL="393192" lvl="1" indent="0">
              <a:buNone/>
            </a:pPr>
            <a:endParaRPr lang="en-US" dirty="0"/>
          </a:p>
          <a:p>
            <a:r>
              <a:rPr lang="en-US" dirty="0"/>
              <a:t>Model Performance at Connecticut Ozone Monitors Categorized by Meteorological Regime</a:t>
            </a:r>
          </a:p>
          <a:p>
            <a:pPr marL="109728" indent="0">
              <a:buNone/>
            </a:pPr>
            <a:r>
              <a:rPr lang="en-US" dirty="0"/>
              <a:t> 	</a:t>
            </a:r>
            <a:r>
              <a:rPr lang="en-US" sz="2300" dirty="0"/>
              <a:t>–Amanda Fritz/CT DEEP</a:t>
            </a:r>
          </a:p>
          <a:p>
            <a:pPr marL="109728" indent="0">
              <a:buNone/>
            </a:pPr>
            <a:endParaRPr lang="en-US" sz="2300" dirty="0"/>
          </a:p>
          <a:p>
            <a:pPr marL="109728" indent="0">
              <a:buNone/>
            </a:pPr>
            <a:endParaRPr lang="en-US" sz="2300" dirty="0"/>
          </a:p>
        </p:txBody>
      </p:sp>
      <p:sp>
        <p:nvSpPr>
          <p:cNvPr id="3" name="Slide Number Placeholder 2">
            <a:extLst>
              <a:ext uri="{FF2B5EF4-FFF2-40B4-BE49-F238E27FC236}">
                <a16:creationId xmlns:a16="http://schemas.microsoft.com/office/drawing/2014/main" id="{B2CF6628-32D0-456F-B7E2-071E5C1BA9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9223520A-6185-4F15-8BC5-3FD2749E1A38}"/>
              </a:ext>
            </a:extLst>
          </p:cNvPr>
          <p:cNvSpPr>
            <a:spLocks noGrp="1"/>
          </p:cNvSpPr>
          <p:nvPr>
            <p:ph type="title"/>
          </p:nvPr>
        </p:nvSpPr>
        <p:spPr/>
        <p:txBody>
          <a:bodyPr/>
          <a:lstStyle/>
          <a:p>
            <a:r>
              <a:rPr lang="en-US" dirty="0"/>
              <a:t>Presentations Available on Wiki Page</a:t>
            </a:r>
          </a:p>
        </p:txBody>
      </p:sp>
    </p:spTree>
    <p:extLst>
      <p:ext uri="{BB962C8B-B14F-4D97-AF65-F5344CB8AC3E}">
        <p14:creationId xmlns:p14="http://schemas.microsoft.com/office/powerpoint/2010/main" val="1433179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953" y="0"/>
            <a:ext cx="9240093" cy="6858000"/>
          </a:xfrm>
          <a:prstGeom prst="rect">
            <a:avLst/>
          </a:prstGeom>
        </p:spPr>
      </p:pic>
    </p:spTree>
    <p:extLst>
      <p:ext uri="{BB962C8B-B14F-4D97-AF65-F5344CB8AC3E}">
        <p14:creationId xmlns:p14="http://schemas.microsoft.com/office/powerpoint/2010/main" val="1783448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C894BD-DCE2-4A96-A9AF-225BBEAC2A40}" type="slidenum">
              <a:rPr lang="en-US" smtClean="0"/>
              <a:pPr/>
              <a:t>15</a:t>
            </a:fld>
            <a:endParaRPr lang="en-US"/>
          </a:p>
        </p:txBody>
      </p:sp>
      <p:pic>
        <p:nvPicPr>
          <p:cNvPr id="3" name="Picture 2"/>
          <p:cNvPicPr>
            <a:picLocks noChangeAspect="1"/>
          </p:cNvPicPr>
          <p:nvPr/>
        </p:nvPicPr>
        <p:blipFill>
          <a:blip r:embed="rId2"/>
          <a:stretch>
            <a:fillRect/>
          </a:stretch>
        </p:blipFill>
        <p:spPr>
          <a:xfrm>
            <a:off x="1448004" y="29631"/>
            <a:ext cx="9179119" cy="6828369"/>
          </a:xfrm>
          <a:prstGeom prst="rect">
            <a:avLst/>
          </a:prstGeom>
        </p:spPr>
      </p:pic>
    </p:spTree>
    <p:extLst>
      <p:ext uri="{BB962C8B-B14F-4D97-AF65-F5344CB8AC3E}">
        <p14:creationId xmlns:p14="http://schemas.microsoft.com/office/powerpoint/2010/main" val="3437695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C894BD-DCE2-4A96-A9AF-225BBEAC2A40}" type="slidenum">
              <a:rPr lang="en-US" smtClean="0"/>
              <a:pPr/>
              <a:t>16</a:t>
            </a:fld>
            <a:endParaRPr lang="en-US"/>
          </a:p>
        </p:txBody>
      </p:sp>
      <p:pic>
        <p:nvPicPr>
          <p:cNvPr id="3" name="Picture 2"/>
          <p:cNvPicPr>
            <a:picLocks noChangeAspect="1"/>
          </p:cNvPicPr>
          <p:nvPr/>
        </p:nvPicPr>
        <p:blipFill>
          <a:blip r:embed="rId2"/>
          <a:stretch>
            <a:fillRect/>
          </a:stretch>
        </p:blipFill>
        <p:spPr>
          <a:xfrm>
            <a:off x="1555844" y="135268"/>
            <a:ext cx="9098574" cy="6637806"/>
          </a:xfrm>
          <a:prstGeom prst="rect">
            <a:avLst/>
          </a:prstGeom>
        </p:spPr>
      </p:pic>
    </p:spTree>
    <p:extLst>
      <p:ext uri="{BB962C8B-B14F-4D97-AF65-F5344CB8AC3E}">
        <p14:creationId xmlns:p14="http://schemas.microsoft.com/office/powerpoint/2010/main" val="2797546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6957" y="0"/>
            <a:ext cx="9238085" cy="6858000"/>
          </a:xfrm>
          <a:prstGeom prst="rect">
            <a:avLst/>
          </a:prstGeom>
        </p:spPr>
      </p:pic>
    </p:spTree>
    <p:extLst>
      <p:ext uri="{BB962C8B-B14F-4D97-AF65-F5344CB8AC3E}">
        <p14:creationId xmlns:p14="http://schemas.microsoft.com/office/powerpoint/2010/main" val="3333774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C894BD-DCE2-4A96-A9AF-225BBEAC2A40}" type="slidenum">
              <a:rPr lang="en-US" smtClean="0"/>
              <a:pPr/>
              <a:t>18</a:t>
            </a:fld>
            <a:endParaRPr lang="en-US"/>
          </a:p>
        </p:txBody>
      </p:sp>
      <p:pic>
        <p:nvPicPr>
          <p:cNvPr id="3" name="Picture 2"/>
          <p:cNvPicPr>
            <a:picLocks noChangeAspect="1"/>
          </p:cNvPicPr>
          <p:nvPr/>
        </p:nvPicPr>
        <p:blipFill>
          <a:blip r:embed="rId2"/>
          <a:stretch>
            <a:fillRect/>
          </a:stretch>
        </p:blipFill>
        <p:spPr>
          <a:xfrm>
            <a:off x="1351128" y="49795"/>
            <a:ext cx="9028516" cy="6655040"/>
          </a:xfrm>
          <a:prstGeom prst="rect">
            <a:avLst/>
          </a:prstGeom>
        </p:spPr>
      </p:pic>
    </p:spTree>
    <p:extLst>
      <p:ext uri="{BB962C8B-B14F-4D97-AF65-F5344CB8AC3E}">
        <p14:creationId xmlns:p14="http://schemas.microsoft.com/office/powerpoint/2010/main" val="397669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828067" y="66376"/>
          <a:ext cx="10106020" cy="6135797"/>
        </p:xfrm>
        <a:graphic>
          <a:graphicData uri="http://schemas.openxmlformats.org/presentationml/2006/ole">
            <mc:AlternateContent xmlns:mc="http://schemas.openxmlformats.org/markup-compatibility/2006">
              <mc:Choice xmlns:v="urn:schemas-microsoft-com:vml" Requires="v">
                <p:oleObj spid="_x0000_s1032" name="Acrobat Document" r:id="rId3" imgW="9601200" imgH="5829300" progId="AcroExch.Document.11">
                  <p:embed/>
                </p:oleObj>
              </mc:Choice>
              <mc:Fallback>
                <p:oleObj name="Acrobat Document" r:id="rId3" imgW="9601200" imgH="5829300" progId="AcroExch.Document.11">
                  <p:embed/>
                  <p:pic>
                    <p:nvPicPr>
                      <p:cNvPr id="4" name="Object 3"/>
                      <p:cNvPicPr/>
                      <p:nvPr/>
                    </p:nvPicPr>
                    <p:blipFill>
                      <a:blip r:embed="rId4"/>
                      <a:stretch>
                        <a:fillRect/>
                      </a:stretch>
                    </p:blipFill>
                    <p:spPr>
                      <a:xfrm>
                        <a:off x="828067" y="66376"/>
                        <a:ext cx="10106020" cy="6135797"/>
                      </a:xfrm>
                      <a:prstGeom prst="rect">
                        <a:avLst/>
                      </a:prstGeom>
                    </p:spPr>
                  </p:pic>
                </p:oleObj>
              </mc:Fallback>
            </mc:AlternateContent>
          </a:graphicData>
        </a:graphic>
      </p:graphicFrame>
      <p:sp>
        <p:nvSpPr>
          <p:cNvPr id="6" name="TextBox 5"/>
          <p:cNvSpPr txBox="1"/>
          <p:nvPr/>
        </p:nvSpPr>
        <p:spPr>
          <a:xfrm>
            <a:off x="1359877" y="6314831"/>
            <a:ext cx="9042400" cy="369332"/>
          </a:xfrm>
          <a:prstGeom prst="rect">
            <a:avLst/>
          </a:prstGeom>
          <a:noFill/>
        </p:spPr>
        <p:txBody>
          <a:bodyPr wrap="square" rtlCol="0">
            <a:spAutoFit/>
          </a:bodyPr>
          <a:lstStyle/>
          <a:p>
            <a:r>
              <a:rPr lang="en-US" dirty="0"/>
              <a:t>Map of ozone monitors in Connecticut and its bordering states.</a:t>
            </a:r>
          </a:p>
        </p:txBody>
      </p:sp>
      <p:sp>
        <p:nvSpPr>
          <p:cNvPr id="3" name="Rectangle 2"/>
          <p:cNvSpPr/>
          <p:nvPr/>
        </p:nvSpPr>
        <p:spPr>
          <a:xfrm>
            <a:off x="3929973" y="4494179"/>
            <a:ext cx="223736" cy="223736"/>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48517" y="4841132"/>
            <a:ext cx="223736" cy="223736"/>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43335" y="4393659"/>
            <a:ext cx="223736" cy="223736"/>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62664" y="3931594"/>
            <a:ext cx="223736" cy="223736"/>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339191" y="4062918"/>
            <a:ext cx="223736" cy="223736"/>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24279" y="3767846"/>
            <a:ext cx="223736" cy="223736"/>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861899" y="5749047"/>
            <a:ext cx="1303506" cy="56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165405" y="5025207"/>
            <a:ext cx="1303506" cy="1463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030508" y="5787179"/>
            <a:ext cx="158884" cy="158884"/>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241274" y="5321030"/>
            <a:ext cx="2098103" cy="697627"/>
          </a:xfrm>
          <a:prstGeom prst="rect">
            <a:avLst/>
          </a:prstGeom>
          <a:solidFill>
            <a:schemeClr val="bg1"/>
          </a:solidFill>
        </p:spPr>
        <p:txBody>
          <a:bodyPr wrap="square" rtlCol="0">
            <a:spAutoFit/>
          </a:bodyPr>
          <a:lstStyle/>
          <a:p>
            <a:pPr>
              <a:spcAft>
                <a:spcPts val="200"/>
              </a:spcAft>
            </a:pPr>
            <a:r>
              <a:rPr lang="en-US" sz="1200" dirty="0"/>
              <a:t>Air Monitors</a:t>
            </a:r>
          </a:p>
          <a:p>
            <a:pPr>
              <a:spcAft>
                <a:spcPts val="200"/>
              </a:spcAft>
            </a:pPr>
            <a:r>
              <a:rPr lang="en-US" sz="1200" dirty="0"/>
              <a:t>Ozone Monitors</a:t>
            </a:r>
          </a:p>
          <a:p>
            <a:pPr>
              <a:spcAft>
                <a:spcPts val="200"/>
              </a:spcAft>
            </a:pPr>
            <a:r>
              <a:rPr lang="en-US" sz="1200" dirty="0"/>
              <a:t>Coastal Ozone Monitors</a:t>
            </a:r>
          </a:p>
        </p:txBody>
      </p:sp>
      <p:sp>
        <p:nvSpPr>
          <p:cNvPr id="15" name="Freeform 14"/>
          <p:cNvSpPr/>
          <p:nvPr/>
        </p:nvSpPr>
        <p:spPr>
          <a:xfrm>
            <a:off x="943583" y="184826"/>
            <a:ext cx="9855055" cy="5904689"/>
          </a:xfrm>
          <a:custGeom>
            <a:avLst/>
            <a:gdLst>
              <a:gd name="connsiteX0" fmla="*/ 2091447 w 9863847"/>
              <a:gd name="connsiteY0" fmla="*/ 4805463 h 5963055"/>
              <a:gd name="connsiteX1" fmla="*/ 2324911 w 9863847"/>
              <a:gd name="connsiteY1" fmla="*/ 5184842 h 5963055"/>
              <a:gd name="connsiteX2" fmla="*/ 7130374 w 9863847"/>
              <a:gd name="connsiteY2" fmla="*/ 4007795 h 5963055"/>
              <a:gd name="connsiteX3" fmla="*/ 7898860 w 9863847"/>
              <a:gd name="connsiteY3" fmla="*/ 4581727 h 5963055"/>
              <a:gd name="connsiteX4" fmla="*/ 3764604 w 9863847"/>
              <a:gd name="connsiteY4" fmla="*/ 5963055 h 5963055"/>
              <a:gd name="connsiteX5" fmla="*/ 0 w 9863847"/>
              <a:gd name="connsiteY5" fmla="*/ 5904689 h 5963055"/>
              <a:gd name="connsiteX6" fmla="*/ 9728 w 9863847"/>
              <a:gd name="connsiteY6" fmla="*/ 9727 h 5963055"/>
              <a:gd name="connsiteX7" fmla="*/ 4075889 w 9863847"/>
              <a:gd name="connsiteY7" fmla="*/ 0 h 5963055"/>
              <a:gd name="connsiteX8" fmla="*/ 4085617 w 9863847"/>
              <a:gd name="connsiteY8" fmla="*/ 593387 h 5963055"/>
              <a:gd name="connsiteX9" fmla="*/ 5603132 w 9863847"/>
              <a:gd name="connsiteY9" fmla="*/ 564204 h 5963055"/>
              <a:gd name="connsiteX10" fmla="*/ 5612860 w 9863847"/>
              <a:gd name="connsiteY10" fmla="*/ 19455 h 5963055"/>
              <a:gd name="connsiteX11" fmla="*/ 9854119 w 9863847"/>
              <a:gd name="connsiteY11" fmla="*/ 9727 h 5963055"/>
              <a:gd name="connsiteX12" fmla="*/ 9863847 w 9863847"/>
              <a:gd name="connsiteY12" fmla="*/ 3297676 h 5963055"/>
              <a:gd name="connsiteX13" fmla="*/ 7655668 w 9863847"/>
              <a:gd name="connsiteY13" fmla="*/ 3852153 h 5963055"/>
              <a:gd name="connsiteX14" fmla="*/ 7840494 w 9863847"/>
              <a:gd name="connsiteY14" fmla="*/ 3521412 h 5963055"/>
              <a:gd name="connsiteX15" fmla="*/ 7859949 w 9863847"/>
              <a:gd name="connsiteY15" fmla="*/ 1595336 h 5963055"/>
              <a:gd name="connsiteX16" fmla="*/ 4893013 w 9863847"/>
              <a:gd name="connsiteY16" fmla="*/ 1566153 h 5963055"/>
              <a:gd name="connsiteX17" fmla="*/ 4854102 w 9863847"/>
              <a:gd name="connsiteY17" fmla="*/ 1702340 h 5963055"/>
              <a:gd name="connsiteX18" fmla="*/ 4708187 w 9863847"/>
              <a:gd name="connsiteY18" fmla="*/ 1692612 h 5963055"/>
              <a:gd name="connsiteX19" fmla="*/ 4708187 w 9863847"/>
              <a:gd name="connsiteY19" fmla="*/ 1566153 h 5963055"/>
              <a:gd name="connsiteX20" fmla="*/ 2645923 w 9863847"/>
              <a:gd name="connsiteY20" fmla="*/ 1536970 h 5963055"/>
              <a:gd name="connsiteX21" fmla="*/ 2422187 w 9863847"/>
              <a:gd name="connsiteY21" fmla="*/ 3861880 h 5963055"/>
              <a:gd name="connsiteX22" fmla="*/ 2636196 w 9863847"/>
              <a:gd name="connsiteY22" fmla="*/ 4124527 h 5963055"/>
              <a:gd name="connsiteX23" fmla="*/ 1887166 w 9863847"/>
              <a:gd name="connsiteY23" fmla="*/ 4445540 h 5963055"/>
              <a:gd name="connsiteX24" fmla="*/ 2091447 w 9863847"/>
              <a:gd name="connsiteY24" fmla="*/ 4805463 h 5963055"/>
              <a:gd name="connsiteX0" fmla="*/ 2091447 w 9863847"/>
              <a:gd name="connsiteY0" fmla="*/ 4805463 h 5963055"/>
              <a:gd name="connsiteX1" fmla="*/ 2324911 w 9863847"/>
              <a:gd name="connsiteY1" fmla="*/ 5184842 h 5963055"/>
              <a:gd name="connsiteX2" fmla="*/ 7130374 w 9863847"/>
              <a:gd name="connsiteY2" fmla="*/ 4007795 h 5963055"/>
              <a:gd name="connsiteX3" fmla="*/ 7898860 w 9863847"/>
              <a:gd name="connsiteY3" fmla="*/ 4581727 h 5963055"/>
              <a:gd name="connsiteX4" fmla="*/ 3764604 w 9863847"/>
              <a:gd name="connsiteY4" fmla="*/ 5963055 h 5963055"/>
              <a:gd name="connsiteX5" fmla="*/ 0 w 9863847"/>
              <a:gd name="connsiteY5" fmla="*/ 5904689 h 5963055"/>
              <a:gd name="connsiteX6" fmla="*/ 9728 w 9863847"/>
              <a:gd name="connsiteY6" fmla="*/ 9727 h 5963055"/>
              <a:gd name="connsiteX7" fmla="*/ 4075889 w 9863847"/>
              <a:gd name="connsiteY7" fmla="*/ 0 h 5963055"/>
              <a:gd name="connsiteX8" fmla="*/ 4066162 w 9863847"/>
              <a:gd name="connsiteY8" fmla="*/ 447473 h 5963055"/>
              <a:gd name="connsiteX9" fmla="*/ 5603132 w 9863847"/>
              <a:gd name="connsiteY9" fmla="*/ 564204 h 5963055"/>
              <a:gd name="connsiteX10" fmla="*/ 5612860 w 9863847"/>
              <a:gd name="connsiteY10" fmla="*/ 19455 h 5963055"/>
              <a:gd name="connsiteX11" fmla="*/ 9854119 w 9863847"/>
              <a:gd name="connsiteY11" fmla="*/ 9727 h 5963055"/>
              <a:gd name="connsiteX12" fmla="*/ 9863847 w 9863847"/>
              <a:gd name="connsiteY12" fmla="*/ 3297676 h 5963055"/>
              <a:gd name="connsiteX13" fmla="*/ 7655668 w 9863847"/>
              <a:gd name="connsiteY13" fmla="*/ 3852153 h 5963055"/>
              <a:gd name="connsiteX14" fmla="*/ 7840494 w 9863847"/>
              <a:gd name="connsiteY14" fmla="*/ 3521412 h 5963055"/>
              <a:gd name="connsiteX15" fmla="*/ 7859949 w 9863847"/>
              <a:gd name="connsiteY15" fmla="*/ 1595336 h 5963055"/>
              <a:gd name="connsiteX16" fmla="*/ 4893013 w 9863847"/>
              <a:gd name="connsiteY16" fmla="*/ 1566153 h 5963055"/>
              <a:gd name="connsiteX17" fmla="*/ 4854102 w 9863847"/>
              <a:gd name="connsiteY17" fmla="*/ 1702340 h 5963055"/>
              <a:gd name="connsiteX18" fmla="*/ 4708187 w 9863847"/>
              <a:gd name="connsiteY18" fmla="*/ 1692612 h 5963055"/>
              <a:gd name="connsiteX19" fmla="*/ 4708187 w 9863847"/>
              <a:gd name="connsiteY19" fmla="*/ 1566153 h 5963055"/>
              <a:gd name="connsiteX20" fmla="*/ 2645923 w 9863847"/>
              <a:gd name="connsiteY20" fmla="*/ 1536970 h 5963055"/>
              <a:gd name="connsiteX21" fmla="*/ 2422187 w 9863847"/>
              <a:gd name="connsiteY21" fmla="*/ 3861880 h 5963055"/>
              <a:gd name="connsiteX22" fmla="*/ 2636196 w 9863847"/>
              <a:gd name="connsiteY22" fmla="*/ 4124527 h 5963055"/>
              <a:gd name="connsiteX23" fmla="*/ 1887166 w 9863847"/>
              <a:gd name="connsiteY23" fmla="*/ 4445540 h 5963055"/>
              <a:gd name="connsiteX24" fmla="*/ 2091447 w 9863847"/>
              <a:gd name="connsiteY24" fmla="*/ 4805463 h 5963055"/>
              <a:gd name="connsiteX0" fmla="*/ 2091447 w 9863847"/>
              <a:gd name="connsiteY0" fmla="*/ 4805463 h 5963055"/>
              <a:gd name="connsiteX1" fmla="*/ 2324911 w 9863847"/>
              <a:gd name="connsiteY1" fmla="*/ 5184842 h 5963055"/>
              <a:gd name="connsiteX2" fmla="*/ 7130374 w 9863847"/>
              <a:gd name="connsiteY2" fmla="*/ 4007795 h 5963055"/>
              <a:gd name="connsiteX3" fmla="*/ 7898860 w 9863847"/>
              <a:gd name="connsiteY3" fmla="*/ 4581727 h 5963055"/>
              <a:gd name="connsiteX4" fmla="*/ 3764604 w 9863847"/>
              <a:gd name="connsiteY4" fmla="*/ 5963055 h 5963055"/>
              <a:gd name="connsiteX5" fmla="*/ 0 w 9863847"/>
              <a:gd name="connsiteY5" fmla="*/ 5904689 h 5963055"/>
              <a:gd name="connsiteX6" fmla="*/ 9728 w 9863847"/>
              <a:gd name="connsiteY6" fmla="*/ 9727 h 5963055"/>
              <a:gd name="connsiteX7" fmla="*/ 4075889 w 9863847"/>
              <a:gd name="connsiteY7" fmla="*/ 0 h 5963055"/>
              <a:gd name="connsiteX8" fmla="*/ 4066162 w 9863847"/>
              <a:gd name="connsiteY8" fmla="*/ 447473 h 5963055"/>
              <a:gd name="connsiteX9" fmla="*/ 5651770 w 9863847"/>
              <a:gd name="connsiteY9" fmla="*/ 428017 h 5963055"/>
              <a:gd name="connsiteX10" fmla="*/ 5612860 w 9863847"/>
              <a:gd name="connsiteY10" fmla="*/ 19455 h 5963055"/>
              <a:gd name="connsiteX11" fmla="*/ 9854119 w 9863847"/>
              <a:gd name="connsiteY11" fmla="*/ 9727 h 5963055"/>
              <a:gd name="connsiteX12" fmla="*/ 9863847 w 9863847"/>
              <a:gd name="connsiteY12" fmla="*/ 3297676 h 5963055"/>
              <a:gd name="connsiteX13" fmla="*/ 7655668 w 9863847"/>
              <a:gd name="connsiteY13" fmla="*/ 3852153 h 5963055"/>
              <a:gd name="connsiteX14" fmla="*/ 7840494 w 9863847"/>
              <a:gd name="connsiteY14" fmla="*/ 3521412 h 5963055"/>
              <a:gd name="connsiteX15" fmla="*/ 7859949 w 9863847"/>
              <a:gd name="connsiteY15" fmla="*/ 1595336 h 5963055"/>
              <a:gd name="connsiteX16" fmla="*/ 4893013 w 9863847"/>
              <a:gd name="connsiteY16" fmla="*/ 1566153 h 5963055"/>
              <a:gd name="connsiteX17" fmla="*/ 4854102 w 9863847"/>
              <a:gd name="connsiteY17" fmla="*/ 1702340 h 5963055"/>
              <a:gd name="connsiteX18" fmla="*/ 4708187 w 9863847"/>
              <a:gd name="connsiteY18" fmla="*/ 1692612 h 5963055"/>
              <a:gd name="connsiteX19" fmla="*/ 4708187 w 9863847"/>
              <a:gd name="connsiteY19" fmla="*/ 1566153 h 5963055"/>
              <a:gd name="connsiteX20" fmla="*/ 2645923 w 9863847"/>
              <a:gd name="connsiteY20" fmla="*/ 1536970 h 5963055"/>
              <a:gd name="connsiteX21" fmla="*/ 2422187 w 9863847"/>
              <a:gd name="connsiteY21" fmla="*/ 3861880 h 5963055"/>
              <a:gd name="connsiteX22" fmla="*/ 2636196 w 9863847"/>
              <a:gd name="connsiteY22" fmla="*/ 4124527 h 5963055"/>
              <a:gd name="connsiteX23" fmla="*/ 1887166 w 9863847"/>
              <a:gd name="connsiteY23" fmla="*/ 4445540 h 5963055"/>
              <a:gd name="connsiteX24" fmla="*/ 2091447 w 9863847"/>
              <a:gd name="connsiteY24" fmla="*/ 4805463 h 5963055"/>
              <a:gd name="connsiteX0" fmla="*/ 2091447 w 9863847"/>
              <a:gd name="connsiteY0" fmla="*/ 4805463 h 5904689"/>
              <a:gd name="connsiteX1" fmla="*/ 2324911 w 9863847"/>
              <a:gd name="connsiteY1" fmla="*/ 5184842 h 5904689"/>
              <a:gd name="connsiteX2" fmla="*/ 7130374 w 9863847"/>
              <a:gd name="connsiteY2" fmla="*/ 4007795 h 5904689"/>
              <a:gd name="connsiteX3" fmla="*/ 7898860 w 9863847"/>
              <a:gd name="connsiteY3" fmla="*/ 4581727 h 5904689"/>
              <a:gd name="connsiteX4" fmla="*/ 3764604 w 9863847"/>
              <a:gd name="connsiteY4" fmla="*/ 5904689 h 5904689"/>
              <a:gd name="connsiteX5" fmla="*/ 0 w 9863847"/>
              <a:gd name="connsiteY5" fmla="*/ 5904689 h 5904689"/>
              <a:gd name="connsiteX6" fmla="*/ 9728 w 9863847"/>
              <a:gd name="connsiteY6" fmla="*/ 9727 h 5904689"/>
              <a:gd name="connsiteX7" fmla="*/ 4075889 w 9863847"/>
              <a:gd name="connsiteY7" fmla="*/ 0 h 5904689"/>
              <a:gd name="connsiteX8" fmla="*/ 4066162 w 9863847"/>
              <a:gd name="connsiteY8" fmla="*/ 447473 h 5904689"/>
              <a:gd name="connsiteX9" fmla="*/ 5651770 w 9863847"/>
              <a:gd name="connsiteY9" fmla="*/ 428017 h 5904689"/>
              <a:gd name="connsiteX10" fmla="*/ 5612860 w 9863847"/>
              <a:gd name="connsiteY10" fmla="*/ 19455 h 5904689"/>
              <a:gd name="connsiteX11" fmla="*/ 9854119 w 9863847"/>
              <a:gd name="connsiteY11" fmla="*/ 9727 h 5904689"/>
              <a:gd name="connsiteX12" fmla="*/ 9863847 w 9863847"/>
              <a:gd name="connsiteY12" fmla="*/ 3297676 h 5904689"/>
              <a:gd name="connsiteX13" fmla="*/ 7655668 w 9863847"/>
              <a:gd name="connsiteY13" fmla="*/ 3852153 h 5904689"/>
              <a:gd name="connsiteX14" fmla="*/ 7840494 w 9863847"/>
              <a:gd name="connsiteY14" fmla="*/ 3521412 h 5904689"/>
              <a:gd name="connsiteX15" fmla="*/ 7859949 w 9863847"/>
              <a:gd name="connsiteY15" fmla="*/ 1595336 h 5904689"/>
              <a:gd name="connsiteX16" fmla="*/ 4893013 w 9863847"/>
              <a:gd name="connsiteY16" fmla="*/ 1566153 h 5904689"/>
              <a:gd name="connsiteX17" fmla="*/ 4854102 w 9863847"/>
              <a:gd name="connsiteY17" fmla="*/ 1702340 h 5904689"/>
              <a:gd name="connsiteX18" fmla="*/ 4708187 w 9863847"/>
              <a:gd name="connsiteY18" fmla="*/ 1692612 h 5904689"/>
              <a:gd name="connsiteX19" fmla="*/ 4708187 w 9863847"/>
              <a:gd name="connsiteY19" fmla="*/ 1566153 h 5904689"/>
              <a:gd name="connsiteX20" fmla="*/ 2645923 w 9863847"/>
              <a:gd name="connsiteY20" fmla="*/ 1536970 h 5904689"/>
              <a:gd name="connsiteX21" fmla="*/ 2422187 w 9863847"/>
              <a:gd name="connsiteY21" fmla="*/ 3861880 h 5904689"/>
              <a:gd name="connsiteX22" fmla="*/ 2636196 w 9863847"/>
              <a:gd name="connsiteY22" fmla="*/ 4124527 h 5904689"/>
              <a:gd name="connsiteX23" fmla="*/ 1887166 w 9863847"/>
              <a:gd name="connsiteY23" fmla="*/ 4445540 h 5904689"/>
              <a:gd name="connsiteX24" fmla="*/ 2091447 w 9863847"/>
              <a:gd name="connsiteY24" fmla="*/ 4805463 h 5904689"/>
              <a:gd name="connsiteX0" fmla="*/ 2091447 w 9863847"/>
              <a:gd name="connsiteY0" fmla="*/ 4805463 h 5904689"/>
              <a:gd name="connsiteX1" fmla="*/ 2324911 w 9863847"/>
              <a:gd name="connsiteY1" fmla="*/ 5184842 h 5904689"/>
              <a:gd name="connsiteX2" fmla="*/ 7130374 w 9863847"/>
              <a:gd name="connsiteY2" fmla="*/ 4007795 h 5904689"/>
              <a:gd name="connsiteX3" fmla="*/ 7898860 w 9863847"/>
              <a:gd name="connsiteY3" fmla="*/ 4581727 h 5904689"/>
              <a:gd name="connsiteX4" fmla="*/ 7889132 w 9863847"/>
              <a:gd name="connsiteY4" fmla="*/ 5904689 h 5904689"/>
              <a:gd name="connsiteX5" fmla="*/ 3764604 w 9863847"/>
              <a:gd name="connsiteY5" fmla="*/ 5904689 h 5904689"/>
              <a:gd name="connsiteX6" fmla="*/ 0 w 9863847"/>
              <a:gd name="connsiteY6" fmla="*/ 5904689 h 5904689"/>
              <a:gd name="connsiteX7" fmla="*/ 9728 w 9863847"/>
              <a:gd name="connsiteY7" fmla="*/ 9727 h 5904689"/>
              <a:gd name="connsiteX8" fmla="*/ 4075889 w 9863847"/>
              <a:gd name="connsiteY8" fmla="*/ 0 h 5904689"/>
              <a:gd name="connsiteX9" fmla="*/ 4066162 w 9863847"/>
              <a:gd name="connsiteY9" fmla="*/ 447473 h 5904689"/>
              <a:gd name="connsiteX10" fmla="*/ 5651770 w 9863847"/>
              <a:gd name="connsiteY10" fmla="*/ 428017 h 5904689"/>
              <a:gd name="connsiteX11" fmla="*/ 5612860 w 9863847"/>
              <a:gd name="connsiteY11" fmla="*/ 19455 h 5904689"/>
              <a:gd name="connsiteX12" fmla="*/ 9854119 w 9863847"/>
              <a:gd name="connsiteY12" fmla="*/ 9727 h 5904689"/>
              <a:gd name="connsiteX13" fmla="*/ 9863847 w 9863847"/>
              <a:gd name="connsiteY13" fmla="*/ 3297676 h 5904689"/>
              <a:gd name="connsiteX14" fmla="*/ 7655668 w 9863847"/>
              <a:gd name="connsiteY14" fmla="*/ 3852153 h 5904689"/>
              <a:gd name="connsiteX15" fmla="*/ 7840494 w 9863847"/>
              <a:gd name="connsiteY15" fmla="*/ 3521412 h 5904689"/>
              <a:gd name="connsiteX16" fmla="*/ 7859949 w 9863847"/>
              <a:gd name="connsiteY16" fmla="*/ 1595336 h 5904689"/>
              <a:gd name="connsiteX17" fmla="*/ 4893013 w 9863847"/>
              <a:gd name="connsiteY17" fmla="*/ 1566153 h 5904689"/>
              <a:gd name="connsiteX18" fmla="*/ 4854102 w 9863847"/>
              <a:gd name="connsiteY18" fmla="*/ 1702340 h 5904689"/>
              <a:gd name="connsiteX19" fmla="*/ 4708187 w 9863847"/>
              <a:gd name="connsiteY19" fmla="*/ 1692612 h 5904689"/>
              <a:gd name="connsiteX20" fmla="*/ 4708187 w 9863847"/>
              <a:gd name="connsiteY20" fmla="*/ 1566153 h 5904689"/>
              <a:gd name="connsiteX21" fmla="*/ 2645923 w 9863847"/>
              <a:gd name="connsiteY21" fmla="*/ 1536970 h 5904689"/>
              <a:gd name="connsiteX22" fmla="*/ 2422187 w 9863847"/>
              <a:gd name="connsiteY22" fmla="*/ 3861880 h 5904689"/>
              <a:gd name="connsiteX23" fmla="*/ 2636196 w 9863847"/>
              <a:gd name="connsiteY23" fmla="*/ 4124527 h 5904689"/>
              <a:gd name="connsiteX24" fmla="*/ 1887166 w 9863847"/>
              <a:gd name="connsiteY24" fmla="*/ 4445540 h 5904689"/>
              <a:gd name="connsiteX25" fmla="*/ 2091447 w 9863847"/>
              <a:gd name="connsiteY25" fmla="*/ 4805463 h 5904689"/>
              <a:gd name="connsiteX0" fmla="*/ 2091447 w 9863847"/>
              <a:gd name="connsiteY0" fmla="*/ 4805463 h 5904689"/>
              <a:gd name="connsiteX1" fmla="*/ 2324911 w 9863847"/>
              <a:gd name="connsiteY1" fmla="*/ 5184842 h 5904689"/>
              <a:gd name="connsiteX2" fmla="*/ 7130374 w 9863847"/>
              <a:gd name="connsiteY2" fmla="*/ 4007795 h 5904689"/>
              <a:gd name="connsiteX3" fmla="*/ 7898860 w 9863847"/>
              <a:gd name="connsiteY3" fmla="*/ 4581727 h 5904689"/>
              <a:gd name="connsiteX4" fmla="*/ 7889132 w 9863847"/>
              <a:gd name="connsiteY4" fmla="*/ 5904689 h 5904689"/>
              <a:gd name="connsiteX5" fmla="*/ 3764604 w 9863847"/>
              <a:gd name="connsiteY5" fmla="*/ 5904689 h 5904689"/>
              <a:gd name="connsiteX6" fmla="*/ 0 w 9863847"/>
              <a:gd name="connsiteY6" fmla="*/ 5904689 h 5904689"/>
              <a:gd name="connsiteX7" fmla="*/ 9728 w 9863847"/>
              <a:gd name="connsiteY7" fmla="*/ 9727 h 5904689"/>
              <a:gd name="connsiteX8" fmla="*/ 4075889 w 9863847"/>
              <a:gd name="connsiteY8" fmla="*/ 0 h 5904689"/>
              <a:gd name="connsiteX9" fmla="*/ 4066162 w 9863847"/>
              <a:gd name="connsiteY9" fmla="*/ 447473 h 5904689"/>
              <a:gd name="connsiteX10" fmla="*/ 5651770 w 9863847"/>
              <a:gd name="connsiteY10" fmla="*/ 428017 h 5904689"/>
              <a:gd name="connsiteX11" fmla="*/ 5612860 w 9863847"/>
              <a:gd name="connsiteY11" fmla="*/ 19455 h 5904689"/>
              <a:gd name="connsiteX12" fmla="*/ 9854119 w 9863847"/>
              <a:gd name="connsiteY12" fmla="*/ 9727 h 5904689"/>
              <a:gd name="connsiteX13" fmla="*/ 9863847 w 9863847"/>
              <a:gd name="connsiteY13" fmla="*/ 3297676 h 5904689"/>
              <a:gd name="connsiteX14" fmla="*/ 7655668 w 9863847"/>
              <a:gd name="connsiteY14" fmla="*/ 3852153 h 5904689"/>
              <a:gd name="connsiteX15" fmla="*/ 7840494 w 9863847"/>
              <a:gd name="connsiteY15" fmla="*/ 3521412 h 5904689"/>
              <a:gd name="connsiteX16" fmla="*/ 7859949 w 9863847"/>
              <a:gd name="connsiteY16" fmla="*/ 1595336 h 5904689"/>
              <a:gd name="connsiteX17" fmla="*/ 4893013 w 9863847"/>
              <a:gd name="connsiteY17" fmla="*/ 1566153 h 5904689"/>
              <a:gd name="connsiteX18" fmla="*/ 4854102 w 9863847"/>
              <a:gd name="connsiteY18" fmla="*/ 1702340 h 5904689"/>
              <a:gd name="connsiteX19" fmla="*/ 4708187 w 9863847"/>
              <a:gd name="connsiteY19" fmla="*/ 1692612 h 5904689"/>
              <a:gd name="connsiteX20" fmla="*/ 4708187 w 9863847"/>
              <a:gd name="connsiteY20" fmla="*/ 1566153 h 5904689"/>
              <a:gd name="connsiteX21" fmla="*/ 2645923 w 9863847"/>
              <a:gd name="connsiteY21" fmla="*/ 1536970 h 5904689"/>
              <a:gd name="connsiteX22" fmla="*/ 2422187 w 9863847"/>
              <a:gd name="connsiteY22" fmla="*/ 3861880 h 5904689"/>
              <a:gd name="connsiteX23" fmla="*/ 2636196 w 9863847"/>
              <a:gd name="connsiteY23" fmla="*/ 4124527 h 5904689"/>
              <a:gd name="connsiteX24" fmla="*/ 1887166 w 9863847"/>
              <a:gd name="connsiteY24" fmla="*/ 4445540 h 5904689"/>
              <a:gd name="connsiteX25" fmla="*/ 2091447 w 9863847"/>
              <a:gd name="connsiteY25" fmla="*/ 4805463 h 5904689"/>
              <a:gd name="connsiteX0" fmla="*/ 2091447 w 9863847"/>
              <a:gd name="connsiteY0" fmla="*/ 4805463 h 5904689"/>
              <a:gd name="connsiteX1" fmla="*/ 2324911 w 9863847"/>
              <a:gd name="connsiteY1" fmla="*/ 5184842 h 5904689"/>
              <a:gd name="connsiteX2" fmla="*/ 7130374 w 9863847"/>
              <a:gd name="connsiteY2" fmla="*/ 4007795 h 5904689"/>
              <a:gd name="connsiteX3" fmla="*/ 7898860 w 9863847"/>
              <a:gd name="connsiteY3" fmla="*/ 4581727 h 5904689"/>
              <a:gd name="connsiteX4" fmla="*/ 7889132 w 9863847"/>
              <a:gd name="connsiteY4" fmla="*/ 5904689 h 5904689"/>
              <a:gd name="connsiteX5" fmla="*/ 3764604 w 9863847"/>
              <a:gd name="connsiteY5" fmla="*/ 5904689 h 5904689"/>
              <a:gd name="connsiteX6" fmla="*/ 0 w 9863847"/>
              <a:gd name="connsiteY6" fmla="*/ 5904689 h 5904689"/>
              <a:gd name="connsiteX7" fmla="*/ 9728 w 9863847"/>
              <a:gd name="connsiteY7" fmla="*/ 9727 h 5904689"/>
              <a:gd name="connsiteX8" fmla="*/ 4075889 w 9863847"/>
              <a:gd name="connsiteY8" fmla="*/ 0 h 5904689"/>
              <a:gd name="connsiteX9" fmla="*/ 4066162 w 9863847"/>
              <a:gd name="connsiteY9" fmla="*/ 447473 h 5904689"/>
              <a:gd name="connsiteX10" fmla="*/ 5651770 w 9863847"/>
              <a:gd name="connsiteY10" fmla="*/ 428017 h 5904689"/>
              <a:gd name="connsiteX11" fmla="*/ 5612860 w 9863847"/>
              <a:gd name="connsiteY11" fmla="*/ 19455 h 5904689"/>
              <a:gd name="connsiteX12" fmla="*/ 9854119 w 9863847"/>
              <a:gd name="connsiteY12" fmla="*/ 9727 h 5904689"/>
              <a:gd name="connsiteX13" fmla="*/ 9863847 w 9863847"/>
              <a:gd name="connsiteY13" fmla="*/ 3297676 h 5904689"/>
              <a:gd name="connsiteX14" fmla="*/ 7655668 w 9863847"/>
              <a:gd name="connsiteY14" fmla="*/ 3852153 h 5904689"/>
              <a:gd name="connsiteX15" fmla="*/ 7840494 w 9863847"/>
              <a:gd name="connsiteY15" fmla="*/ 3521412 h 5904689"/>
              <a:gd name="connsiteX16" fmla="*/ 7859949 w 9863847"/>
              <a:gd name="connsiteY16" fmla="*/ 1595336 h 5904689"/>
              <a:gd name="connsiteX17" fmla="*/ 4893013 w 9863847"/>
              <a:gd name="connsiteY17" fmla="*/ 1566153 h 5904689"/>
              <a:gd name="connsiteX18" fmla="*/ 4854102 w 9863847"/>
              <a:gd name="connsiteY18" fmla="*/ 1702340 h 5904689"/>
              <a:gd name="connsiteX19" fmla="*/ 4708187 w 9863847"/>
              <a:gd name="connsiteY19" fmla="*/ 1692612 h 5904689"/>
              <a:gd name="connsiteX20" fmla="*/ 4708187 w 9863847"/>
              <a:gd name="connsiteY20" fmla="*/ 1566153 h 5904689"/>
              <a:gd name="connsiteX21" fmla="*/ 2645923 w 9863847"/>
              <a:gd name="connsiteY21" fmla="*/ 1536970 h 5904689"/>
              <a:gd name="connsiteX22" fmla="*/ 2422187 w 9863847"/>
              <a:gd name="connsiteY22" fmla="*/ 3861880 h 5904689"/>
              <a:gd name="connsiteX23" fmla="*/ 2636196 w 9863847"/>
              <a:gd name="connsiteY23" fmla="*/ 4124527 h 5904689"/>
              <a:gd name="connsiteX24" fmla="*/ 1887166 w 9863847"/>
              <a:gd name="connsiteY24" fmla="*/ 4445540 h 5904689"/>
              <a:gd name="connsiteX25" fmla="*/ 2091447 w 9863847"/>
              <a:gd name="connsiteY25" fmla="*/ 4805463 h 5904689"/>
              <a:gd name="connsiteX0" fmla="*/ 2091447 w 9863847"/>
              <a:gd name="connsiteY0" fmla="*/ 4805463 h 5904689"/>
              <a:gd name="connsiteX1" fmla="*/ 2324911 w 9863847"/>
              <a:gd name="connsiteY1" fmla="*/ 5184842 h 5904689"/>
              <a:gd name="connsiteX2" fmla="*/ 7130374 w 9863847"/>
              <a:gd name="connsiteY2" fmla="*/ 4007795 h 5904689"/>
              <a:gd name="connsiteX3" fmla="*/ 7898860 w 9863847"/>
              <a:gd name="connsiteY3" fmla="*/ 4581727 h 5904689"/>
              <a:gd name="connsiteX4" fmla="*/ 7908588 w 9863847"/>
              <a:gd name="connsiteY4" fmla="*/ 5894962 h 5904689"/>
              <a:gd name="connsiteX5" fmla="*/ 3764604 w 9863847"/>
              <a:gd name="connsiteY5" fmla="*/ 5904689 h 5904689"/>
              <a:gd name="connsiteX6" fmla="*/ 0 w 9863847"/>
              <a:gd name="connsiteY6" fmla="*/ 5904689 h 5904689"/>
              <a:gd name="connsiteX7" fmla="*/ 9728 w 9863847"/>
              <a:gd name="connsiteY7" fmla="*/ 9727 h 5904689"/>
              <a:gd name="connsiteX8" fmla="*/ 4075889 w 9863847"/>
              <a:gd name="connsiteY8" fmla="*/ 0 h 5904689"/>
              <a:gd name="connsiteX9" fmla="*/ 4066162 w 9863847"/>
              <a:gd name="connsiteY9" fmla="*/ 447473 h 5904689"/>
              <a:gd name="connsiteX10" fmla="*/ 5651770 w 9863847"/>
              <a:gd name="connsiteY10" fmla="*/ 428017 h 5904689"/>
              <a:gd name="connsiteX11" fmla="*/ 5612860 w 9863847"/>
              <a:gd name="connsiteY11" fmla="*/ 19455 h 5904689"/>
              <a:gd name="connsiteX12" fmla="*/ 9854119 w 9863847"/>
              <a:gd name="connsiteY12" fmla="*/ 9727 h 5904689"/>
              <a:gd name="connsiteX13" fmla="*/ 9863847 w 9863847"/>
              <a:gd name="connsiteY13" fmla="*/ 3297676 h 5904689"/>
              <a:gd name="connsiteX14" fmla="*/ 7655668 w 9863847"/>
              <a:gd name="connsiteY14" fmla="*/ 3852153 h 5904689"/>
              <a:gd name="connsiteX15" fmla="*/ 7840494 w 9863847"/>
              <a:gd name="connsiteY15" fmla="*/ 3521412 h 5904689"/>
              <a:gd name="connsiteX16" fmla="*/ 7859949 w 9863847"/>
              <a:gd name="connsiteY16" fmla="*/ 1595336 h 5904689"/>
              <a:gd name="connsiteX17" fmla="*/ 4893013 w 9863847"/>
              <a:gd name="connsiteY17" fmla="*/ 1566153 h 5904689"/>
              <a:gd name="connsiteX18" fmla="*/ 4854102 w 9863847"/>
              <a:gd name="connsiteY18" fmla="*/ 1702340 h 5904689"/>
              <a:gd name="connsiteX19" fmla="*/ 4708187 w 9863847"/>
              <a:gd name="connsiteY19" fmla="*/ 1692612 h 5904689"/>
              <a:gd name="connsiteX20" fmla="*/ 4708187 w 9863847"/>
              <a:gd name="connsiteY20" fmla="*/ 1566153 h 5904689"/>
              <a:gd name="connsiteX21" fmla="*/ 2645923 w 9863847"/>
              <a:gd name="connsiteY21" fmla="*/ 1536970 h 5904689"/>
              <a:gd name="connsiteX22" fmla="*/ 2422187 w 9863847"/>
              <a:gd name="connsiteY22" fmla="*/ 3861880 h 5904689"/>
              <a:gd name="connsiteX23" fmla="*/ 2636196 w 9863847"/>
              <a:gd name="connsiteY23" fmla="*/ 4124527 h 5904689"/>
              <a:gd name="connsiteX24" fmla="*/ 1887166 w 9863847"/>
              <a:gd name="connsiteY24" fmla="*/ 4445540 h 5904689"/>
              <a:gd name="connsiteX25" fmla="*/ 2091447 w 9863847"/>
              <a:gd name="connsiteY25" fmla="*/ 4805463 h 5904689"/>
              <a:gd name="connsiteX0" fmla="*/ 2091447 w 9863847"/>
              <a:gd name="connsiteY0" fmla="*/ 4805463 h 5904689"/>
              <a:gd name="connsiteX1" fmla="*/ 2324911 w 9863847"/>
              <a:gd name="connsiteY1" fmla="*/ 5184842 h 5904689"/>
              <a:gd name="connsiteX2" fmla="*/ 7130374 w 9863847"/>
              <a:gd name="connsiteY2" fmla="*/ 4007795 h 5904689"/>
              <a:gd name="connsiteX3" fmla="*/ 7898860 w 9863847"/>
              <a:gd name="connsiteY3" fmla="*/ 4581727 h 5904689"/>
              <a:gd name="connsiteX4" fmla="*/ 7908588 w 9863847"/>
              <a:gd name="connsiteY4" fmla="*/ 5894962 h 5904689"/>
              <a:gd name="connsiteX5" fmla="*/ 3764604 w 9863847"/>
              <a:gd name="connsiteY5" fmla="*/ 5904689 h 5904689"/>
              <a:gd name="connsiteX6" fmla="*/ 0 w 9863847"/>
              <a:gd name="connsiteY6" fmla="*/ 5904689 h 5904689"/>
              <a:gd name="connsiteX7" fmla="*/ 9728 w 9863847"/>
              <a:gd name="connsiteY7" fmla="*/ 9727 h 5904689"/>
              <a:gd name="connsiteX8" fmla="*/ 4075889 w 9863847"/>
              <a:gd name="connsiteY8" fmla="*/ 0 h 5904689"/>
              <a:gd name="connsiteX9" fmla="*/ 4066162 w 9863847"/>
              <a:gd name="connsiteY9" fmla="*/ 447473 h 5904689"/>
              <a:gd name="connsiteX10" fmla="*/ 5651770 w 9863847"/>
              <a:gd name="connsiteY10" fmla="*/ 428017 h 5904689"/>
              <a:gd name="connsiteX11" fmla="*/ 5612860 w 9863847"/>
              <a:gd name="connsiteY11" fmla="*/ 19455 h 5904689"/>
              <a:gd name="connsiteX12" fmla="*/ 9854119 w 9863847"/>
              <a:gd name="connsiteY12" fmla="*/ 9727 h 5904689"/>
              <a:gd name="connsiteX13" fmla="*/ 9863847 w 9863847"/>
              <a:gd name="connsiteY13" fmla="*/ 3297676 h 5904689"/>
              <a:gd name="connsiteX14" fmla="*/ 7655668 w 9863847"/>
              <a:gd name="connsiteY14" fmla="*/ 3852153 h 5904689"/>
              <a:gd name="connsiteX15" fmla="*/ 7840494 w 9863847"/>
              <a:gd name="connsiteY15" fmla="*/ 3521412 h 5904689"/>
              <a:gd name="connsiteX16" fmla="*/ 7859949 w 9863847"/>
              <a:gd name="connsiteY16" fmla="*/ 1595336 h 5904689"/>
              <a:gd name="connsiteX17" fmla="*/ 4893013 w 9863847"/>
              <a:gd name="connsiteY17" fmla="*/ 1566153 h 5904689"/>
              <a:gd name="connsiteX18" fmla="*/ 4854102 w 9863847"/>
              <a:gd name="connsiteY18" fmla="*/ 1702340 h 5904689"/>
              <a:gd name="connsiteX19" fmla="*/ 4708187 w 9863847"/>
              <a:gd name="connsiteY19" fmla="*/ 1692612 h 5904689"/>
              <a:gd name="connsiteX20" fmla="*/ 4708187 w 9863847"/>
              <a:gd name="connsiteY20" fmla="*/ 1566153 h 5904689"/>
              <a:gd name="connsiteX21" fmla="*/ 2645923 w 9863847"/>
              <a:gd name="connsiteY21" fmla="*/ 1536970 h 5904689"/>
              <a:gd name="connsiteX22" fmla="*/ 2422187 w 9863847"/>
              <a:gd name="connsiteY22" fmla="*/ 3861880 h 5904689"/>
              <a:gd name="connsiteX23" fmla="*/ 2636196 w 9863847"/>
              <a:gd name="connsiteY23" fmla="*/ 4124527 h 5904689"/>
              <a:gd name="connsiteX24" fmla="*/ 1887166 w 9863847"/>
              <a:gd name="connsiteY24" fmla="*/ 4445540 h 5904689"/>
              <a:gd name="connsiteX25" fmla="*/ 2091447 w 9863847"/>
              <a:gd name="connsiteY25" fmla="*/ 4805463 h 5904689"/>
              <a:gd name="connsiteX0" fmla="*/ 2091447 w 9863847"/>
              <a:gd name="connsiteY0" fmla="*/ 4805463 h 5904689"/>
              <a:gd name="connsiteX1" fmla="*/ 2324911 w 9863847"/>
              <a:gd name="connsiteY1" fmla="*/ 5184842 h 5904689"/>
              <a:gd name="connsiteX2" fmla="*/ 7130374 w 9863847"/>
              <a:gd name="connsiteY2" fmla="*/ 4007795 h 5904689"/>
              <a:gd name="connsiteX3" fmla="*/ 7918315 w 9863847"/>
              <a:gd name="connsiteY3" fmla="*/ 4834646 h 5904689"/>
              <a:gd name="connsiteX4" fmla="*/ 7908588 w 9863847"/>
              <a:gd name="connsiteY4" fmla="*/ 5894962 h 5904689"/>
              <a:gd name="connsiteX5" fmla="*/ 3764604 w 9863847"/>
              <a:gd name="connsiteY5" fmla="*/ 5904689 h 5904689"/>
              <a:gd name="connsiteX6" fmla="*/ 0 w 9863847"/>
              <a:gd name="connsiteY6" fmla="*/ 5904689 h 5904689"/>
              <a:gd name="connsiteX7" fmla="*/ 9728 w 9863847"/>
              <a:gd name="connsiteY7" fmla="*/ 9727 h 5904689"/>
              <a:gd name="connsiteX8" fmla="*/ 4075889 w 9863847"/>
              <a:gd name="connsiteY8" fmla="*/ 0 h 5904689"/>
              <a:gd name="connsiteX9" fmla="*/ 4066162 w 9863847"/>
              <a:gd name="connsiteY9" fmla="*/ 447473 h 5904689"/>
              <a:gd name="connsiteX10" fmla="*/ 5651770 w 9863847"/>
              <a:gd name="connsiteY10" fmla="*/ 428017 h 5904689"/>
              <a:gd name="connsiteX11" fmla="*/ 5612860 w 9863847"/>
              <a:gd name="connsiteY11" fmla="*/ 19455 h 5904689"/>
              <a:gd name="connsiteX12" fmla="*/ 9854119 w 9863847"/>
              <a:gd name="connsiteY12" fmla="*/ 9727 h 5904689"/>
              <a:gd name="connsiteX13" fmla="*/ 9863847 w 9863847"/>
              <a:gd name="connsiteY13" fmla="*/ 3297676 h 5904689"/>
              <a:gd name="connsiteX14" fmla="*/ 7655668 w 9863847"/>
              <a:gd name="connsiteY14" fmla="*/ 3852153 h 5904689"/>
              <a:gd name="connsiteX15" fmla="*/ 7840494 w 9863847"/>
              <a:gd name="connsiteY15" fmla="*/ 3521412 h 5904689"/>
              <a:gd name="connsiteX16" fmla="*/ 7859949 w 9863847"/>
              <a:gd name="connsiteY16" fmla="*/ 1595336 h 5904689"/>
              <a:gd name="connsiteX17" fmla="*/ 4893013 w 9863847"/>
              <a:gd name="connsiteY17" fmla="*/ 1566153 h 5904689"/>
              <a:gd name="connsiteX18" fmla="*/ 4854102 w 9863847"/>
              <a:gd name="connsiteY18" fmla="*/ 1702340 h 5904689"/>
              <a:gd name="connsiteX19" fmla="*/ 4708187 w 9863847"/>
              <a:gd name="connsiteY19" fmla="*/ 1692612 h 5904689"/>
              <a:gd name="connsiteX20" fmla="*/ 4708187 w 9863847"/>
              <a:gd name="connsiteY20" fmla="*/ 1566153 h 5904689"/>
              <a:gd name="connsiteX21" fmla="*/ 2645923 w 9863847"/>
              <a:gd name="connsiteY21" fmla="*/ 1536970 h 5904689"/>
              <a:gd name="connsiteX22" fmla="*/ 2422187 w 9863847"/>
              <a:gd name="connsiteY22" fmla="*/ 3861880 h 5904689"/>
              <a:gd name="connsiteX23" fmla="*/ 2636196 w 9863847"/>
              <a:gd name="connsiteY23" fmla="*/ 4124527 h 5904689"/>
              <a:gd name="connsiteX24" fmla="*/ 1887166 w 9863847"/>
              <a:gd name="connsiteY24" fmla="*/ 4445540 h 5904689"/>
              <a:gd name="connsiteX25" fmla="*/ 2091447 w 9863847"/>
              <a:gd name="connsiteY25" fmla="*/ 4805463 h 5904689"/>
              <a:gd name="connsiteX0" fmla="*/ 2091447 w 9863847"/>
              <a:gd name="connsiteY0" fmla="*/ 4805463 h 5904689"/>
              <a:gd name="connsiteX1" fmla="*/ 2217907 w 9863847"/>
              <a:gd name="connsiteY1" fmla="*/ 5009744 h 5904689"/>
              <a:gd name="connsiteX2" fmla="*/ 7130374 w 9863847"/>
              <a:gd name="connsiteY2" fmla="*/ 4007795 h 5904689"/>
              <a:gd name="connsiteX3" fmla="*/ 7918315 w 9863847"/>
              <a:gd name="connsiteY3" fmla="*/ 4834646 h 5904689"/>
              <a:gd name="connsiteX4" fmla="*/ 7908588 w 9863847"/>
              <a:gd name="connsiteY4" fmla="*/ 5894962 h 5904689"/>
              <a:gd name="connsiteX5" fmla="*/ 3764604 w 9863847"/>
              <a:gd name="connsiteY5" fmla="*/ 5904689 h 5904689"/>
              <a:gd name="connsiteX6" fmla="*/ 0 w 9863847"/>
              <a:gd name="connsiteY6" fmla="*/ 5904689 h 5904689"/>
              <a:gd name="connsiteX7" fmla="*/ 9728 w 9863847"/>
              <a:gd name="connsiteY7" fmla="*/ 9727 h 5904689"/>
              <a:gd name="connsiteX8" fmla="*/ 4075889 w 9863847"/>
              <a:gd name="connsiteY8" fmla="*/ 0 h 5904689"/>
              <a:gd name="connsiteX9" fmla="*/ 4066162 w 9863847"/>
              <a:gd name="connsiteY9" fmla="*/ 447473 h 5904689"/>
              <a:gd name="connsiteX10" fmla="*/ 5651770 w 9863847"/>
              <a:gd name="connsiteY10" fmla="*/ 428017 h 5904689"/>
              <a:gd name="connsiteX11" fmla="*/ 5612860 w 9863847"/>
              <a:gd name="connsiteY11" fmla="*/ 19455 h 5904689"/>
              <a:gd name="connsiteX12" fmla="*/ 9854119 w 9863847"/>
              <a:gd name="connsiteY12" fmla="*/ 9727 h 5904689"/>
              <a:gd name="connsiteX13" fmla="*/ 9863847 w 9863847"/>
              <a:gd name="connsiteY13" fmla="*/ 3297676 h 5904689"/>
              <a:gd name="connsiteX14" fmla="*/ 7655668 w 9863847"/>
              <a:gd name="connsiteY14" fmla="*/ 3852153 h 5904689"/>
              <a:gd name="connsiteX15" fmla="*/ 7840494 w 9863847"/>
              <a:gd name="connsiteY15" fmla="*/ 3521412 h 5904689"/>
              <a:gd name="connsiteX16" fmla="*/ 7859949 w 9863847"/>
              <a:gd name="connsiteY16" fmla="*/ 1595336 h 5904689"/>
              <a:gd name="connsiteX17" fmla="*/ 4893013 w 9863847"/>
              <a:gd name="connsiteY17" fmla="*/ 1566153 h 5904689"/>
              <a:gd name="connsiteX18" fmla="*/ 4854102 w 9863847"/>
              <a:gd name="connsiteY18" fmla="*/ 1702340 h 5904689"/>
              <a:gd name="connsiteX19" fmla="*/ 4708187 w 9863847"/>
              <a:gd name="connsiteY19" fmla="*/ 1692612 h 5904689"/>
              <a:gd name="connsiteX20" fmla="*/ 4708187 w 9863847"/>
              <a:gd name="connsiteY20" fmla="*/ 1566153 h 5904689"/>
              <a:gd name="connsiteX21" fmla="*/ 2645923 w 9863847"/>
              <a:gd name="connsiteY21" fmla="*/ 1536970 h 5904689"/>
              <a:gd name="connsiteX22" fmla="*/ 2422187 w 9863847"/>
              <a:gd name="connsiteY22" fmla="*/ 3861880 h 5904689"/>
              <a:gd name="connsiteX23" fmla="*/ 2636196 w 9863847"/>
              <a:gd name="connsiteY23" fmla="*/ 4124527 h 5904689"/>
              <a:gd name="connsiteX24" fmla="*/ 1887166 w 9863847"/>
              <a:gd name="connsiteY24" fmla="*/ 4445540 h 5904689"/>
              <a:gd name="connsiteX25" fmla="*/ 2091447 w 9863847"/>
              <a:gd name="connsiteY25" fmla="*/ 4805463 h 5904689"/>
              <a:gd name="connsiteX0" fmla="*/ 2091447 w 9863847"/>
              <a:gd name="connsiteY0" fmla="*/ 4805463 h 5904689"/>
              <a:gd name="connsiteX1" fmla="*/ 2217907 w 9863847"/>
              <a:gd name="connsiteY1" fmla="*/ 5009744 h 5904689"/>
              <a:gd name="connsiteX2" fmla="*/ 7675123 w 9863847"/>
              <a:gd name="connsiteY2" fmla="*/ 3842424 h 5904689"/>
              <a:gd name="connsiteX3" fmla="*/ 7918315 w 9863847"/>
              <a:gd name="connsiteY3" fmla="*/ 4834646 h 5904689"/>
              <a:gd name="connsiteX4" fmla="*/ 7908588 w 9863847"/>
              <a:gd name="connsiteY4" fmla="*/ 5894962 h 5904689"/>
              <a:gd name="connsiteX5" fmla="*/ 3764604 w 9863847"/>
              <a:gd name="connsiteY5" fmla="*/ 5904689 h 5904689"/>
              <a:gd name="connsiteX6" fmla="*/ 0 w 9863847"/>
              <a:gd name="connsiteY6" fmla="*/ 5904689 h 5904689"/>
              <a:gd name="connsiteX7" fmla="*/ 9728 w 9863847"/>
              <a:gd name="connsiteY7" fmla="*/ 9727 h 5904689"/>
              <a:gd name="connsiteX8" fmla="*/ 4075889 w 9863847"/>
              <a:gd name="connsiteY8" fmla="*/ 0 h 5904689"/>
              <a:gd name="connsiteX9" fmla="*/ 4066162 w 9863847"/>
              <a:gd name="connsiteY9" fmla="*/ 447473 h 5904689"/>
              <a:gd name="connsiteX10" fmla="*/ 5651770 w 9863847"/>
              <a:gd name="connsiteY10" fmla="*/ 428017 h 5904689"/>
              <a:gd name="connsiteX11" fmla="*/ 5612860 w 9863847"/>
              <a:gd name="connsiteY11" fmla="*/ 19455 h 5904689"/>
              <a:gd name="connsiteX12" fmla="*/ 9854119 w 9863847"/>
              <a:gd name="connsiteY12" fmla="*/ 9727 h 5904689"/>
              <a:gd name="connsiteX13" fmla="*/ 9863847 w 9863847"/>
              <a:gd name="connsiteY13" fmla="*/ 3297676 h 5904689"/>
              <a:gd name="connsiteX14" fmla="*/ 7655668 w 9863847"/>
              <a:gd name="connsiteY14" fmla="*/ 3852153 h 5904689"/>
              <a:gd name="connsiteX15" fmla="*/ 7840494 w 9863847"/>
              <a:gd name="connsiteY15" fmla="*/ 3521412 h 5904689"/>
              <a:gd name="connsiteX16" fmla="*/ 7859949 w 9863847"/>
              <a:gd name="connsiteY16" fmla="*/ 1595336 h 5904689"/>
              <a:gd name="connsiteX17" fmla="*/ 4893013 w 9863847"/>
              <a:gd name="connsiteY17" fmla="*/ 1566153 h 5904689"/>
              <a:gd name="connsiteX18" fmla="*/ 4854102 w 9863847"/>
              <a:gd name="connsiteY18" fmla="*/ 1702340 h 5904689"/>
              <a:gd name="connsiteX19" fmla="*/ 4708187 w 9863847"/>
              <a:gd name="connsiteY19" fmla="*/ 1692612 h 5904689"/>
              <a:gd name="connsiteX20" fmla="*/ 4708187 w 9863847"/>
              <a:gd name="connsiteY20" fmla="*/ 1566153 h 5904689"/>
              <a:gd name="connsiteX21" fmla="*/ 2645923 w 9863847"/>
              <a:gd name="connsiteY21" fmla="*/ 1536970 h 5904689"/>
              <a:gd name="connsiteX22" fmla="*/ 2422187 w 9863847"/>
              <a:gd name="connsiteY22" fmla="*/ 3861880 h 5904689"/>
              <a:gd name="connsiteX23" fmla="*/ 2636196 w 9863847"/>
              <a:gd name="connsiteY23" fmla="*/ 4124527 h 5904689"/>
              <a:gd name="connsiteX24" fmla="*/ 1887166 w 9863847"/>
              <a:gd name="connsiteY24" fmla="*/ 4445540 h 5904689"/>
              <a:gd name="connsiteX25" fmla="*/ 2091447 w 9863847"/>
              <a:gd name="connsiteY25" fmla="*/ 4805463 h 5904689"/>
              <a:gd name="connsiteX0" fmla="*/ 2091447 w 9863847"/>
              <a:gd name="connsiteY0" fmla="*/ 4805463 h 5904689"/>
              <a:gd name="connsiteX1" fmla="*/ 2217907 w 9863847"/>
              <a:gd name="connsiteY1" fmla="*/ 5009744 h 5904689"/>
              <a:gd name="connsiteX2" fmla="*/ 7675123 w 9863847"/>
              <a:gd name="connsiteY2" fmla="*/ 3842424 h 5904689"/>
              <a:gd name="connsiteX3" fmla="*/ 7918315 w 9863847"/>
              <a:gd name="connsiteY3" fmla="*/ 4834646 h 5904689"/>
              <a:gd name="connsiteX4" fmla="*/ 7908588 w 9863847"/>
              <a:gd name="connsiteY4" fmla="*/ 5894962 h 5904689"/>
              <a:gd name="connsiteX5" fmla="*/ 3764604 w 9863847"/>
              <a:gd name="connsiteY5" fmla="*/ 5904689 h 5904689"/>
              <a:gd name="connsiteX6" fmla="*/ 0 w 9863847"/>
              <a:gd name="connsiteY6" fmla="*/ 5904689 h 5904689"/>
              <a:gd name="connsiteX7" fmla="*/ 9728 w 9863847"/>
              <a:gd name="connsiteY7" fmla="*/ 9727 h 5904689"/>
              <a:gd name="connsiteX8" fmla="*/ 4075889 w 9863847"/>
              <a:gd name="connsiteY8" fmla="*/ 0 h 5904689"/>
              <a:gd name="connsiteX9" fmla="*/ 4066162 w 9863847"/>
              <a:gd name="connsiteY9" fmla="*/ 447473 h 5904689"/>
              <a:gd name="connsiteX10" fmla="*/ 5651770 w 9863847"/>
              <a:gd name="connsiteY10" fmla="*/ 428017 h 5904689"/>
              <a:gd name="connsiteX11" fmla="*/ 5612860 w 9863847"/>
              <a:gd name="connsiteY11" fmla="*/ 19455 h 5904689"/>
              <a:gd name="connsiteX12" fmla="*/ 9854119 w 9863847"/>
              <a:gd name="connsiteY12" fmla="*/ 9727 h 5904689"/>
              <a:gd name="connsiteX13" fmla="*/ 9863847 w 9863847"/>
              <a:gd name="connsiteY13" fmla="*/ 4805464 h 5904689"/>
              <a:gd name="connsiteX14" fmla="*/ 7655668 w 9863847"/>
              <a:gd name="connsiteY14" fmla="*/ 3852153 h 5904689"/>
              <a:gd name="connsiteX15" fmla="*/ 7840494 w 9863847"/>
              <a:gd name="connsiteY15" fmla="*/ 3521412 h 5904689"/>
              <a:gd name="connsiteX16" fmla="*/ 7859949 w 9863847"/>
              <a:gd name="connsiteY16" fmla="*/ 1595336 h 5904689"/>
              <a:gd name="connsiteX17" fmla="*/ 4893013 w 9863847"/>
              <a:gd name="connsiteY17" fmla="*/ 1566153 h 5904689"/>
              <a:gd name="connsiteX18" fmla="*/ 4854102 w 9863847"/>
              <a:gd name="connsiteY18" fmla="*/ 1702340 h 5904689"/>
              <a:gd name="connsiteX19" fmla="*/ 4708187 w 9863847"/>
              <a:gd name="connsiteY19" fmla="*/ 1692612 h 5904689"/>
              <a:gd name="connsiteX20" fmla="*/ 4708187 w 9863847"/>
              <a:gd name="connsiteY20" fmla="*/ 1566153 h 5904689"/>
              <a:gd name="connsiteX21" fmla="*/ 2645923 w 9863847"/>
              <a:gd name="connsiteY21" fmla="*/ 1536970 h 5904689"/>
              <a:gd name="connsiteX22" fmla="*/ 2422187 w 9863847"/>
              <a:gd name="connsiteY22" fmla="*/ 3861880 h 5904689"/>
              <a:gd name="connsiteX23" fmla="*/ 2636196 w 9863847"/>
              <a:gd name="connsiteY23" fmla="*/ 4124527 h 5904689"/>
              <a:gd name="connsiteX24" fmla="*/ 1887166 w 9863847"/>
              <a:gd name="connsiteY24" fmla="*/ 4445540 h 5904689"/>
              <a:gd name="connsiteX25" fmla="*/ 2091447 w 9863847"/>
              <a:gd name="connsiteY25" fmla="*/ 4805463 h 5904689"/>
              <a:gd name="connsiteX0" fmla="*/ 2091447 w 9863847"/>
              <a:gd name="connsiteY0" fmla="*/ 4805463 h 5904689"/>
              <a:gd name="connsiteX1" fmla="*/ 2217907 w 9863847"/>
              <a:gd name="connsiteY1" fmla="*/ 5009744 h 5904689"/>
              <a:gd name="connsiteX2" fmla="*/ 7675123 w 9863847"/>
              <a:gd name="connsiteY2" fmla="*/ 3842424 h 5904689"/>
              <a:gd name="connsiteX3" fmla="*/ 7918315 w 9863847"/>
              <a:gd name="connsiteY3" fmla="*/ 4834646 h 5904689"/>
              <a:gd name="connsiteX4" fmla="*/ 7908588 w 9863847"/>
              <a:gd name="connsiteY4" fmla="*/ 5894962 h 5904689"/>
              <a:gd name="connsiteX5" fmla="*/ 3764604 w 9863847"/>
              <a:gd name="connsiteY5" fmla="*/ 5904689 h 5904689"/>
              <a:gd name="connsiteX6" fmla="*/ 0 w 9863847"/>
              <a:gd name="connsiteY6" fmla="*/ 5904689 h 5904689"/>
              <a:gd name="connsiteX7" fmla="*/ 9728 w 9863847"/>
              <a:gd name="connsiteY7" fmla="*/ 9727 h 5904689"/>
              <a:gd name="connsiteX8" fmla="*/ 4075889 w 9863847"/>
              <a:gd name="connsiteY8" fmla="*/ 0 h 5904689"/>
              <a:gd name="connsiteX9" fmla="*/ 4066162 w 9863847"/>
              <a:gd name="connsiteY9" fmla="*/ 447473 h 5904689"/>
              <a:gd name="connsiteX10" fmla="*/ 5651770 w 9863847"/>
              <a:gd name="connsiteY10" fmla="*/ 428017 h 5904689"/>
              <a:gd name="connsiteX11" fmla="*/ 5612860 w 9863847"/>
              <a:gd name="connsiteY11" fmla="*/ 19455 h 5904689"/>
              <a:gd name="connsiteX12" fmla="*/ 9854119 w 9863847"/>
              <a:gd name="connsiteY12" fmla="*/ 9727 h 5904689"/>
              <a:gd name="connsiteX13" fmla="*/ 9863847 w 9863847"/>
              <a:gd name="connsiteY13" fmla="*/ 4805464 h 5904689"/>
              <a:gd name="connsiteX14" fmla="*/ 7908588 w 9863847"/>
              <a:gd name="connsiteY14" fmla="*/ 4834647 h 5904689"/>
              <a:gd name="connsiteX15" fmla="*/ 7840494 w 9863847"/>
              <a:gd name="connsiteY15" fmla="*/ 3521412 h 5904689"/>
              <a:gd name="connsiteX16" fmla="*/ 7859949 w 9863847"/>
              <a:gd name="connsiteY16" fmla="*/ 1595336 h 5904689"/>
              <a:gd name="connsiteX17" fmla="*/ 4893013 w 9863847"/>
              <a:gd name="connsiteY17" fmla="*/ 1566153 h 5904689"/>
              <a:gd name="connsiteX18" fmla="*/ 4854102 w 9863847"/>
              <a:gd name="connsiteY18" fmla="*/ 1702340 h 5904689"/>
              <a:gd name="connsiteX19" fmla="*/ 4708187 w 9863847"/>
              <a:gd name="connsiteY19" fmla="*/ 1692612 h 5904689"/>
              <a:gd name="connsiteX20" fmla="*/ 4708187 w 9863847"/>
              <a:gd name="connsiteY20" fmla="*/ 1566153 h 5904689"/>
              <a:gd name="connsiteX21" fmla="*/ 2645923 w 9863847"/>
              <a:gd name="connsiteY21" fmla="*/ 1536970 h 5904689"/>
              <a:gd name="connsiteX22" fmla="*/ 2422187 w 9863847"/>
              <a:gd name="connsiteY22" fmla="*/ 3861880 h 5904689"/>
              <a:gd name="connsiteX23" fmla="*/ 2636196 w 9863847"/>
              <a:gd name="connsiteY23" fmla="*/ 4124527 h 5904689"/>
              <a:gd name="connsiteX24" fmla="*/ 1887166 w 9863847"/>
              <a:gd name="connsiteY24" fmla="*/ 4445540 h 5904689"/>
              <a:gd name="connsiteX25" fmla="*/ 2091447 w 9863847"/>
              <a:gd name="connsiteY25" fmla="*/ 4805463 h 5904689"/>
              <a:gd name="connsiteX0" fmla="*/ 2091447 w 9863847"/>
              <a:gd name="connsiteY0" fmla="*/ 4805463 h 5904689"/>
              <a:gd name="connsiteX1" fmla="*/ 2217907 w 9863847"/>
              <a:gd name="connsiteY1" fmla="*/ 5009744 h 5904689"/>
              <a:gd name="connsiteX2" fmla="*/ 7675123 w 9863847"/>
              <a:gd name="connsiteY2" fmla="*/ 3842424 h 5904689"/>
              <a:gd name="connsiteX3" fmla="*/ 7918315 w 9863847"/>
              <a:gd name="connsiteY3" fmla="*/ 4834646 h 5904689"/>
              <a:gd name="connsiteX4" fmla="*/ 7908588 w 9863847"/>
              <a:gd name="connsiteY4" fmla="*/ 5894962 h 5904689"/>
              <a:gd name="connsiteX5" fmla="*/ 3764604 w 9863847"/>
              <a:gd name="connsiteY5" fmla="*/ 5904689 h 5904689"/>
              <a:gd name="connsiteX6" fmla="*/ 0 w 9863847"/>
              <a:gd name="connsiteY6" fmla="*/ 5904689 h 5904689"/>
              <a:gd name="connsiteX7" fmla="*/ 9728 w 9863847"/>
              <a:gd name="connsiteY7" fmla="*/ 9727 h 5904689"/>
              <a:gd name="connsiteX8" fmla="*/ 4075889 w 9863847"/>
              <a:gd name="connsiteY8" fmla="*/ 0 h 5904689"/>
              <a:gd name="connsiteX9" fmla="*/ 4066162 w 9863847"/>
              <a:gd name="connsiteY9" fmla="*/ 447473 h 5904689"/>
              <a:gd name="connsiteX10" fmla="*/ 5651770 w 9863847"/>
              <a:gd name="connsiteY10" fmla="*/ 428017 h 5904689"/>
              <a:gd name="connsiteX11" fmla="*/ 5612860 w 9863847"/>
              <a:gd name="connsiteY11" fmla="*/ 19455 h 5904689"/>
              <a:gd name="connsiteX12" fmla="*/ 9854119 w 9863847"/>
              <a:gd name="connsiteY12" fmla="*/ 9727 h 5904689"/>
              <a:gd name="connsiteX13" fmla="*/ 9863847 w 9863847"/>
              <a:gd name="connsiteY13" fmla="*/ 4805464 h 5904689"/>
              <a:gd name="connsiteX14" fmla="*/ 7908588 w 9863847"/>
              <a:gd name="connsiteY14" fmla="*/ 4834647 h 5904689"/>
              <a:gd name="connsiteX15" fmla="*/ 7791855 w 9863847"/>
              <a:gd name="connsiteY15" fmla="*/ 3803514 h 5904689"/>
              <a:gd name="connsiteX16" fmla="*/ 7840494 w 9863847"/>
              <a:gd name="connsiteY16" fmla="*/ 3521412 h 5904689"/>
              <a:gd name="connsiteX17" fmla="*/ 7859949 w 9863847"/>
              <a:gd name="connsiteY17" fmla="*/ 1595336 h 5904689"/>
              <a:gd name="connsiteX18" fmla="*/ 4893013 w 9863847"/>
              <a:gd name="connsiteY18" fmla="*/ 1566153 h 5904689"/>
              <a:gd name="connsiteX19" fmla="*/ 4854102 w 9863847"/>
              <a:gd name="connsiteY19" fmla="*/ 1702340 h 5904689"/>
              <a:gd name="connsiteX20" fmla="*/ 4708187 w 9863847"/>
              <a:gd name="connsiteY20" fmla="*/ 1692612 h 5904689"/>
              <a:gd name="connsiteX21" fmla="*/ 4708187 w 9863847"/>
              <a:gd name="connsiteY21" fmla="*/ 1566153 h 5904689"/>
              <a:gd name="connsiteX22" fmla="*/ 2645923 w 9863847"/>
              <a:gd name="connsiteY22" fmla="*/ 1536970 h 5904689"/>
              <a:gd name="connsiteX23" fmla="*/ 2422187 w 9863847"/>
              <a:gd name="connsiteY23" fmla="*/ 3861880 h 5904689"/>
              <a:gd name="connsiteX24" fmla="*/ 2636196 w 9863847"/>
              <a:gd name="connsiteY24" fmla="*/ 4124527 h 5904689"/>
              <a:gd name="connsiteX25" fmla="*/ 1887166 w 9863847"/>
              <a:gd name="connsiteY25" fmla="*/ 4445540 h 5904689"/>
              <a:gd name="connsiteX26" fmla="*/ 2091447 w 9863847"/>
              <a:gd name="connsiteY26" fmla="*/ 4805463 h 5904689"/>
              <a:gd name="connsiteX0" fmla="*/ 2091447 w 9863847"/>
              <a:gd name="connsiteY0" fmla="*/ 4805463 h 5904689"/>
              <a:gd name="connsiteX1" fmla="*/ 2217907 w 9863847"/>
              <a:gd name="connsiteY1" fmla="*/ 5009744 h 5904689"/>
              <a:gd name="connsiteX2" fmla="*/ 7675123 w 9863847"/>
              <a:gd name="connsiteY2" fmla="*/ 3842424 h 5904689"/>
              <a:gd name="connsiteX3" fmla="*/ 7918315 w 9863847"/>
              <a:gd name="connsiteY3" fmla="*/ 4834646 h 5904689"/>
              <a:gd name="connsiteX4" fmla="*/ 7908588 w 9863847"/>
              <a:gd name="connsiteY4" fmla="*/ 5894962 h 5904689"/>
              <a:gd name="connsiteX5" fmla="*/ 3764604 w 9863847"/>
              <a:gd name="connsiteY5" fmla="*/ 5904689 h 5904689"/>
              <a:gd name="connsiteX6" fmla="*/ 0 w 9863847"/>
              <a:gd name="connsiteY6" fmla="*/ 5904689 h 5904689"/>
              <a:gd name="connsiteX7" fmla="*/ 9728 w 9863847"/>
              <a:gd name="connsiteY7" fmla="*/ 9727 h 5904689"/>
              <a:gd name="connsiteX8" fmla="*/ 4075889 w 9863847"/>
              <a:gd name="connsiteY8" fmla="*/ 0 h 5904689"/>
              <a:gd name="connsiteX9" fmla="*/ 4066162 w 9863847"/>
              <a:gd name="connsiteY9" fmla="*/ 447473 h 5904689"/>
              <a:gd name="connsiteX10" fmla="*/ 5651770 w 9863847"/>
              <a:gd name="connsiteY10" fmla="*/ 428017 h 5904689"/>
              <a:gd name="connsiteX11" fmla="*/ 5612860 w 9863847"/>
              <a:gd name="connsiteY11" fmla="*/ 19455 h 5904689"/>
              <a:gd name="connsiteX12" fmla="*/ 9854119 w 9863847"/>
              <a:gd name="connsiteY12" fmla="*/ 9727 h 5904689"/>
              <a:gd name="connsiteX13" fmla="*/ 9863847 w 9863847"/>
              <a:gd name="connsiteY13" fmla="*/ 4805464 h 5904689"/>
              <a:gd name="connsiteX14" fmla="*/ 7908588 w 9863847"/>
              <a:gd name="connsiteY14" fmla="*/ 4834647 h 5904689"/>
              <a:gd name="connsiteX15" fmla="*/ 7791855 w 9863847"/>
              <a:gd name="connsiteY15" fmla="*/ 3803514 h 5904689"/>
              <a:gd name="connsiteX16" fmla="*/ 7840494 w 9863847"/>
              <a:gd name="connsiteY16" fmla="*/ 3521412 h 5904689"/>
              <a:gd name="connsiteX17" fmla="*/ 7859949 w 9863847"/>
              <a:gd name="connsiteY17" fmla="*/ 1595336 h 5904689"/>
              <a:gd name="connsiteX18" fmla="*/ 4893013 w 9863847"/>
              <a:gd name="connsiteY18" fmla="*/ 1566153 h 5904689"/>
              <a:gd name="connsiteX19" fmla="*/ 4854102 w 9863847"/>
              <a:gd name="connsiteY19" fmla="*/ 1702340 h 5904689"/>
              <a:gd name="connsiteX20" fmla="*/ 4708187 w 9863847"/>
              <a:gd name="connsiteY20" fmla="*/ 1692612 h 5904689"/>
              <a:gd name="connsiteX21" fmla="*/ 4708187 w 9863847"/>
              <a:gd name="connsiteY21" fmla="*/ 1566153 h 5904689"/>
              <a:gd name="connsiteX22" fmla="*/ 2645923 w 9863847"/>
              <a:gd name="connsiteY22" fmla="*/ 1536970 h 5904689"/>
              <a:gd name="connsiteX23" fmla="*/ 2422187 w 9863847"/>
              <a:gd name="connsiteY23" fmla="*/ 3861880 h 5904689"/>
              <a:gd name="connsiteX24" fmla="*/ 2636196 w 9863847"/>
              <a:gd name="connsiteY24" fmla="*/ 4124527 h 5904689"/>
              <a:gd name="connsiteX25" fmla="*/ 1887166 w 9863847"/>
              <a:gd name="connsiteY25" fmla="*/ 4445540 h 5904689"/>
              <a:gd name="connsiteX26" fmla="*/ 2091447 w 9863847"/>
              <a:gd name="connsiteY26" fmla="*/ 4805463 h 5904689"/>
              <a:gd name="connsiteX0" fmla="*/ 2091447 w 9863847"/>
              <a:gd name="connsiteY0" fmla="*/ 4805463 h 5904689"/>
              <a:gd name="connsiteX1" fmla="*/ 2217907 w 9863847"/>
              <a:gd name="connsiteY1" fmla="*/ 5009744 h 5904689"/>
              <a:gd name="connsiteX2" fmla="*/ 7675123 w 9863847"/>
              <a:gd name="connsiteY2" fmla="*/ 3842424 h 5904689"/>
              <a:gd name="connsiteX3" fmla="*/ 7918315 w 9863847"/>
              <a:gd name="connsiteY3" fmla="*/ 4834646 h 5904689"/>
              <a:gd name="connsiteX4" fmla="*/ 7908588 w 9863847"/>
              <a:gd name="connsiteY4" fmla="*/ 5894962 h 5904689"/>
              <a:gd name="connsiteX5" fmla="*/ 3764604 w 9863847"/>
              <a:gd name="connsiteY5" fmla="*/ 5904689 h 5904689"/>
              <a:gd name="connsiteX6" fmla="*/ 0 w 9863847"/>
              <a:gd name="connsiteY6" fmla="*/ 5904689 h 5904689"/>
              <a:gd name="connsiteX7" fmla="*/ 9728 w 9863847"/>
              <a:gd name="connsiteY7" fmla="*/ 9727 h 5904689"/>
              <a:gd name="connsiteX8" fmla="*/ 4075889 w 9863847"/>
              <a:gd name="connsiteY8" fmla="*/ 0 h 5904689"/>
              <a:gd name="connsiteX9" fmla="*/ 4066162 w 9863847"/>
              <a:gd name="connsiteY9" fmla="*/ 447473 h 5904689"/>
              <a:gd name="connsiteX10" fmla="*/ 5651770 w 9863847"/>
              <a:gd name="connsiteY10" fmla="*/ 428017 h 5904689"/>
              <a:gd name="connsiteX11" fmla="*/ 5612860 w 9863847"/>
              <a:gd name="connsiteY11" fmla="*/ 19455 h 5904689"/>
              <a:gd name="connsiteX12" fmla="*/ 9854119 w 9863847"/>
              <a:gd name="connsiteY12" fmla="*/ 9727 h 5904689"/>
              <a:gd name="connsiteX13" fmla="*/ 9863847 w 9863847"/>
              <a:gd name="connsiteY13" fmla="*/ 4805464 h 5904689"/>
              <a:gd name="connsiteX14" fmla="*/ 7908588 w 9863847"/>
              <a:gd name="connsiteY14" fmla="*/ 4834647 h 5904689"/>
              <a:gd name="connsiteX15" fmla="*/ 7684851 w 9863847"/>
              <a:gd name="connsiteY15" fmla="*/ 3832697 h 5904689"/>
              <a:gd name="connsiteX16" fmla="*/ 7840494 w 9863847"/>
              <a:gd name="connsiteY16" fmla="*/ 3521412 h 5904689"/>
              <a:gd name="connsiteX17" fmla="*/ 7859949 w 9863847"/>
              <a:gd name="connsiteY17" fmla="*/ 1595336 h 5904689"/>
              <a:gd name="connsiteX18" fmla="*/ 4893013 w 9863847"/>
              <a:gd name="connsiteY18" fmla="*/ 1566153 h 5904689"/>
              <a:gd name="connsiteX19" fmla="*/ 4854102 w 9863847"/>
              <a:gd name="connsiteY19" fmla="*/ 1702340 h 5904689"/>
              <a:gd name="connsiteX20" fmla="*/ 4708187 w 9863847"/>
              <a:gd name="connsiteY20" fmla="*/ 1692612 h 5904689"/>
              <a:gd name="connsiteX21" fmla="*/ 4708187 w 9863847"/>
              <a:gd name="connsiteY21" fmla="*/ 1566153 h 5904689"/>
              <a:gd name="connsiteX22" fmla="*/ 2645923 w 9863847"/>
              <a:gd name="connsiteY22" fmla="*/ 1536970 h 5904689"/>
              <a:gd name="connsiteX23" fmla="*/ 2422187 w 9863847"/>
              <a:gd name="connsiteY23" fmla="*/ 3861880 h 5904689"/>
              <a:gd name="connsiteX24" fmla="*/ 2636196 w 9863847"/>
              <a:gd name="connsiteY24" fmla="*/ 4124527 h 5904689"/>
              <a:gd name="connsiteX25" fmla="*/ 1887166 w 9863847"/>
              <a:gd name="connsiteY25" fmla="*/ 4445540 h 5904689"/>
              <a:gd name="connsiteX26" fmla="*/ 2091447 w 9863847"/>
              <a:gd name="connsiteY26" fmla="*/ 4805463 h 5904689"/>
              <a:gd name="connsiteX0" fmla="*/ 2091447 w 9855055"/>
              <a:gd name="connsiteY0" fmla="*/ 4805463 h 5904689"/>
              <a:gd name="connsiteX1" fmla="*/ 2217907 w 9855055"/>
              <a:gd name="connsiteY1" fmla="*/ 5009744 h 5904689"/>
              <a:gd name="connsiteX2" fmla="*/ 7675123 w 9855055"/>
              <a:gd name="connsiteY2" fmla="*/ 3842424 h 5904689"/>
              <a:gd name="connsiteX3" fmla="*/ 7918315 w 9855055"/>
              <a:gd name="connsiteY3" fmla="*/ 4834646 h 5904689"/>
              <a:gd name="connsiteX4" fmla="*/ 7908588 w 9855055"/>
              <a:gd name="connsiteY4" fmla="*/ 5894962 h 5904689"/>
              <a:gd name="connsiteX5" fmla="*/ 3764604 w 9855055"/>
              <a:gd name="connsiteY5" fmla="*/ 5904689 h 5904689"/>
              <a:gd name="connsiteX6" fmla="*/ 0 w 9855055"/>
              <a:gd name="connsiteY6" fmla="*/ 5904689 h 5904689"/>
              <a:gd name="connsiteX7" fmla="*/ 9728 w 9855055"/>
              <a:gd name="connsiteY7" fmla="*/ 9727 h 5904689"/>
              <a:gd name="connsiteX8" fmla="*/ 4075889 w 9855055"/>
              <a:gd name="connsiteY8" fmla="*/ 0 h 5904689"/>
              <a:gd name="connsiteX9" fmla="*/ 4066162 w 9855055"/>
              <a:gd name="connsiteY9" fmla="*/ 447473 h 5904689"/>
              <a:gd name="connsiteX10" fmla="*/ 5651770 w 9855055"/>
              <a:gd name="connsiteY10" fmla="*/ 428017 h 5904689"/>
              <a:gd name="connsiteX11" fmla="*/ 5612860 w 9855055"/>
              <a:gd name="connsiteY11" fmla="*/ 19455 h 5904689"/>
              <a:gd name="connsiteX12" fmla="*/ 9854119 w 9855055"/>
              <a:gd name="connsiteY12" fmla="*/ 9727 h 5904689"/>
              <a:gd name="connsiteX13" fmla="*/ 9854119 w 9855055"/>
              <a:gd name="connsiteY13" fmla="*/ 4834647 h 5904689"/>
              <a:gd name="connsiteX14" fmla="*/ 7908588 w 9855055"/>
              <a:gd name="connsiteY14" fmla="*/ 4834647 h 5904689"/>
              <a:gd name="connsiteX15" fmla="*/ 7684851 w 9855055"/>
              <a:gd name="connsiteY15" fmla="*/ 3832697 h 5904689"/>
              <a:gd name="connsiteX16" fmla="*/ 7840494 w 9855055"/>
              <a:gd name="connsiteY16" fmla="*/ 3521412 h 5904689"/>
              <a:gd name="connsiteX17" fmla="*/ 7859949 w 9855055"/>
              <a:gd name="connsiteY17" fmla="*/ 1595336 h 5904689"/>
              <a:gd name="connsiteX18" fmla="*/ 4893013 w 9855055"/>
              <a:gd name="connsiteY18" fmla="*/ 1566153 h 5904689"/>
              <a:gd name="connsiteX19" fmla="*/ 4854102 w 9855055"/>
              <a:gd name="connsiteY19" fmla="*/ 1702340 h 5904689"/>
              <a:gd name="connsiteX20" fmla="*/ 4708187 w 9855055"/>
              <a:gd name="connsiteY20" fmla="*/ 1692612 h 5904689"/>
              <a:gd name="connsiteX21" fmla="*/ 4708187 w 9855055"/>
              <a:gd name="connsiteY21" fmla="*/ 1566153 h 5904689"/>
              <a:gd name="connsiteX22" fmla="*/ 2645923 w 9855055"/>
              <a:gd name="connsiteY22" fmla="*/ 1536970 h 5904689"/>
              <a:gd name="connsiteX23" fmla="*/ 2422187 w 9855055"/>
              <a:gd name="connsiteY23" fmla="*/ 3861880 h 5904689"/>
              <a:gd name="connsiteX24" fmla="*/ 2636196 w 9855055"/>
              <a:gd name="connsiteY24" fmla="*/ 4124527 h 5904689"/>
              <a:gd name="connsiteX25" fmla="*/ 1887166 w 9855055"/>
              <a:gd name="connsiteY25" fmla="*/ 4445540 h 5904689"/>
              <a:gd name="connsiteX26" fmla="*/ 2091447 w 9855055"/>
              <a:gd name="connsiteY26" fmla="*/ 4805463 h 5904689"/>
              <a:gd name="connsiteX0" fmla="*/ 2091447 w 9855055"/>
              <a:gd name="connsiteY0" fmla="*/ 4805463 h 5904689"/>
              <a:gd name="connsiteX1" fmla="*/ 2217907 w 9855055"/>
              <a:gd name="connsiteY1" fmla="*/ 5009744 h 5904689"/>
              <a:gd name="connsiteX2" fmla="*/ 7675123 w 9855055"/>
              <a:gd name="connsiteY2" fmla="*/ 3842424 h 5904689"/>
              <a:gd name="connsiteX3" fmla="*/ 7918315 w 9855055"/>
              <a:gd name="connsiteY3" fmla="*/ 4834646 h 5904689"/>
              <a:gd name="connsiteX4" fmla="*/ 7908588 w 9855055"/>
              <a:gd name="connsiteY4" fmla="*/ 5894962 h 5904689"/>
              <a:gd name="connsiteX5" fmla="*/ 3764604 w 9855055"/>
              <a:gd name="connsiteY5" fmla="*/ 5904689 h 5904689"/>
              <a:gd name="connsiteX6" fmla="*/ 0 w 9855055"/>
              <a:gd name="connsiteY6" fmla="*/ 5904689 h 5904689"/>
              <a:gd name="connsiteX7" fmla="*/ 9728 w 9855055"/>
              <a:gd name="connsiteY7" fmla="*/ 9727 h 5904689"/>
              <a:gd name="connsiteX8" fmla="*/ 4075889 w 9855055"/>
              <a:gd name="connsiteY8" fmla="*/ 0 h 5904689"/>
              <a:gd name="connsiteX9" fmla="*/ 4066162 w 9855055"/>
              <a:gd name="connsiteY9" fmla="*/ 447473 h 5904689"/>
              <a:gd name="connsiteX10" fmla="*/ 5651770 w 9855055"/>
              <a:gd name="connsiteY10" fmla="*/ 428017 h 5904689"/>
              <a:gd name="connsiteX11" fmla="*/ 5612860 w 9855055"/>
              <a:gd name="connsiteY11" fmla="*/ 19455 h 5904689"/>
              <a:gd name="connsiteX12" fmla="*/ 9854119 w 9855055"/>
              <a:gd name="connsiteY12" fmla="*/ 9727 h 5904689"/>
              <a:gd name="connsiteX13" fmla="*/ 9854119 w 9855055"/>
              <a:gd name="connsiteY13" fmla="*/ 4834647 h 5904689"/>
              <a:gd name="connsiteX14" fmla="*/ 7908588 w 9855055"/>
              <a:gd name="connsiteY14" fmla="*/ 4834647 h 5904689"/>
              <a:gd name="connsiteX15" fmla="*/ 7665396 w 9855055"/>
              <a:gd name="connsiteY15" fmla="*/ 3842425 h 5904689"/>
              <a:gd name="connsiteX16" fmla="*/ 7840494 w 9855055"/>
              <a:gd name="connsiteY16" fmla="*/ 3521412 h 5904689"/>
              <a:gd name="connsiteX17" fmla="*/ 7859949 w 9855055"/>
              <a:gd name="connsiteY17" fmla="*/ 1595336 h 5904689"/>
              <a:gd name="connsiteX18" fmla="*/ 4893013 w 9855055"/>
              <a:gd name="connsiteY18" fmla="*/ 1566153 h 5904689"/>
              <a:gd name="connsiteX19" fmla="*/ 4854102 w 9855055"/>
              <a:gd name="connsiteY19" fmla="*/ 1702340 h 5904689"/>
              <a:gd name="connsiteX20" fmla="*/ 4708187 w 9855055"/>
              <a:gd name="connsiteY20" fmla="*/ 1692612 h 5904689"/>
              <a:gd name="connsiteX21" fmla="*/ 4708187 w 9855055"/>
              <a:gd name="connsiteY21" fmla="*/ 1566153 h 5904689"/>
              <a:gd name="connsiteX22" fmla="*/ 2645923 w 9855055"/>
              <a:gd name="connsiteY22" fmla="*/ 1536970 h 5904689"/>
              <a:gd name="connsiteX23" fmla="*/ 2422187 w 9855055"/>
              <a:gd name="connsiteY23" fmla="*/ 3861880 h 5904689"/>
              <a:gd name="connsiteX24" fmla="*/ 2636196 w 9855055"/>
              <a:gd name="connsiteY24" fmla="*/ 4124527 h 5904689"/>
              <a:gd name="connsiteX25" fmla="*/ 1887166 w 9855055"/>
              <a:gd name="connsiteY25" fmla="*/ 4445540 h 5904689"/>
              <a:gd name="connsiteX26" fmla="*/ 2091447 w 9855055"/>
              <a:gd name="connsiteY26" fmla="*/ 4805463 h 5904689"/>
              <a:gd name="connsiteX0" fmla="*/ 2091447 w 9855055"/>
              <a:gd name="connsiteY0" fmla="*/ 4805463 h 5904689"/>
              <a:gd name="connsiteX1" fmla="*/ 2217907 w 9855055"/>
              <a:gd name="connsiteY1" fmla="*/ 5009744 h 5904689"/>
              <a:gd name="connsiteX2" fmla="*/ 7675123 w 9855055"/>
              <a:gd name="connsiteY2" fmla="*/ 3842424 h 5904689"/>
              <a:gd name="connsiteX3" fmla="*/ 7918315 w 9855055"/>
              <a:gd name="connsiteY3" fmla="*/ 4834646 h 5904689"/>
              <a:gd name="connsiteX4" fmla="*/ 7908588 w 9855055"/>
              <a:gd name="connsiteY4" fmla="*/ 5894962 h 5904689"/>
              <a:gd name="connsiteX5" fmla="*/ 3764604 w 9855055"/>
              <a:gd name="connsiteY5" fmla="*/ 5904689 h 5904689"/>
              <a:gd name="connsiteX6" fmla="*/ 0 w 9855055"/>
              <a:gd name="connsiteY6" fmla="*/ 5904689 h 5904689"/>
              <a:gd name="connsiteX7" fmla="*/ 9728 w 9855055"/>
              <a:gd name="connsiteY7" fmla="*/ 9727 h 5904689"/>
              <a:gd name="connsiteX8" fmla="*/ 4075889 w 9855055"/>
              <a:gd name="connsiteY8" fmla="*/ 0 h 5904689"/>
              <a:gd name="connsiteX9" fmla="*/ 4066162 w 9855055"/>
              <a:gd name="connsiteY9" fmla="*/ 447473 h 5904689"/>
              <a:gd name="connsiteX10" fmla="*/ 5651770 w 9855055"/>
              <a:gd name="connsiteY10" fmla="*/ 428017 h 5904689"/>
              <a:gd name="connsiteX11" fmla="*/ 5612860 w 9855055"/>
              <a:gd name="connsiteY11" fmla="*/ 19455 h 5904689"/>
              <a:gd name="connsiteX12" fmla="*/ 9854119 w 9855055"/>
              <a:gd name="connsiteY12" fmla="*/ 9727 h 5904689"/>
              <a:gd name="connsiteX13" fmla="*/ 9854119 w 9855055"/>
              <a:gd name="connsiteY13" fmla="*/ 4834647 h 5904689"/>
              <a:gd name="connsiteX14" fmla="*/ 7908588 w 9855055"/>
              <a:gd name="connsiteY14" fmla="*/ 4834647 h 5904689"/>
              <a:gd name="connsiteX15" fmla="*/ 7665396 w 9855055"/>
              <a:gd name="connsiteY15" fmla="*/ 3842425 h 5904689"/>
              <a:gd name="connsiteX16" fmla="*/ 7840494 w 9855055"/>
              <a:gd name="connsiteY16" fmla="*/ 3521412 h 5904689"/>
              <a:gd name="connsiteX17" fmla="*/ 7859949 w 9855055"/>
              <a:gd name="connsiteY17" fmla="*/ 1595336 h 5904689"/>
              <a:gd name="connsiteX18" fmla="*/ 4893013 w 9855055"/>
              <a:gd name="connsiteY18" fmla="*/ 1566153 h 5904689"/>
              <a:gd name="connsiteX19" fmla="*/ 4854102 w 9855055"/>
              <a:gd name="connsiteY19" fmla="*/ 1702340 h 5904689"/>
              <a:gd name="connsiteX20" fmla="*/ 4708187 w 9855055"/>
              <a:gd name="connsiteY20" fmla="*/ 1692612 h 5904689"/>
              <a:gd name="connsiteX21" fmla="*/ 4708187 w 9855055"/>
              <a:gd name="connsiteY21" fmla="*/ 1566153 h 5904689"/>
              <a:gd name="connsiteX22" fmla="*/ 2645923 w 9855055"/>
              <a:gd name="connsiteY22" fmla="*/ 1536970 h 5904689"/>
              <a:gd name="connsiteX23" fmla="*/ 2422187 w 9855055"/>
              <a:gd name="connsiteY23" fmla="*/ 3861880 h 5904689"/>
              <a:gd name="connsiteX24" fmla="*/ 2636196 w 9855055"/>
              <a:gd name="connsiteY24" fmla="*/ 4124527 h 5904689"/>
              <a:gd name="connsiteX25" fmla="*/ 1887166 w 9855055"/>
              <a:gd name="connsiteY25" fmla="*/ 4445540 h 5904689"/>
              <a:gd name="connsiteX26" fmla="*/ 2091447 w 9855055"/>
              <a:gd name="connsiteY26" fmla="*/ 4805463 h 5904689"/>
              <a:gd name="connsiteX0" fmla="*/ 2091447 w 9855055"/>
              <a:gd name="connsiteY0" fmla="*/ 4805463 h 5904689"/>
              <a:gd name="connsiteX1" fmla="*/ 2217907 w 9855055"/>
              <a:gd name="connsiteY1" fmla="*/ 5009744 h 5904689"/>
              <a:gd name="connsiteX2" fmla="*/ 7675123 w 9855055"/>
              <a:gd name="connsiteY2" fmla="*/ 3842424 h 5904689"/>
              <a:gd name="connsiteX3" fmla="*/ 7918315 w 9855055"/>
              <a:gd name="connsiteY3" fmla="*/ 4834646 h 5904689"/>
              <a:gd name="connsiteX4" fmla="*/ 7908588 w 9855055"/>
              <a:gd name="connsiteY4" fmla="*/ 5894962 h 5904689"/>
              <a:gd name="connsiteX5" fmla="*/ 3764604 w 9855055"/>
              <a:gd name="connsiteY5" fmla="*/ 5904689 h 5904689"/>
              <a:gd name="connsiteX6" fmla="*/ 0 w 9855055"/>
              <a:gd name="connsiteY6" fmla="*/ 5904689 h 5904689"/>
              <a:gd name="connsiteX7" fmla="*/ 9728 w 9855055"/>
              <a:gd name="connsiteY7" fmla="*/ 9727 h 5904689"/>
              <a:gd name="connsiteX8" fmla="*/ 4075889 w 9855055"/>
              <a:gd name="connsiteY8" fmla="*/ 0 h 5904689"/>
              <a:gd name="connsiteX9" fmla="*/ 4066162 w 9855055"/>
              <a:gd name="connsiteY9" fmla="*/ 447473 h 5904689"/>
              <a:gd name="connsiteX10" fmla="*/ 5603132 w 9855055"/>
              <a:gd name="connsiteY10" fmla="*/ 428017 h 5904689"/>
              <a:gd name="connsiteX11" fmla="*/ 5612860 w 9855055"/>
              <a:gd name="connsiteY11" fmla="*/ 19455 h 5904689"/>
              <a:gd name="connsiteX12" fmla="*/ 9854119 w 9855055"/>
              <a:gd name="connsiteY12" fmla="*/ 9727 h 5904689"/>
              <a:gd name="connsiteX13" fmla="*/ 9854119 w 9855055"/>
              <a:gd name="connsiteY13" fmla="*/ 4834647 h 5904689"/>
              <a:gd name="connsiteX14" fmla="*/ 7908588 w 9855055"/>
              <a:gd name="connsiteY14" fmla="*/ 4834647 h 5904689"/>
              <a:gd name="connsiteX15" fmla="*/ 7665396 w 9855055"/>
              <a:gd name="connsiteY15" fmla="*/ 3842425 h 5904689"/>
              <a:gd name="connsiteX16" fmla="*/ 7840494 w 9855055"/>
              <a:gd name="connsiteY16" fmla="*/ 3521412 h 5904689"/>
              <a:gd name="connsiteX17" fmla="*/ 7859949 w 9855055"/>
              <a:gd name="connsiteY17" fmla="*/ 1595336 h 5904689"/>
              <a:gd name="connsiteX18" fmla="*/ 4893013 w 9855055"/>
              <a:gd name="connsiteY18" fmla="*/ 1566153 h 5904689"/>
              <a:gd name="connsiteX19" fmla="*/ 4854102 w 9855055"/>
              <a:gd name="connsiteY19" fmla="*/ 1702340 h 5904689"/>
              <a:gd name="connsiteX20" fmla="*/ 4708187 w 9855055"/>
              <a:gd name="connsiteY20" fmla="*/ 1692612 h 5904689"/>
              <a:gd name="connsiteX21" fmla="*/ 4708187 w 9855055"/>
              <a:gd name="connsiteY21" fmla="*/ 1566153 h 5904689"/>
              <a:gd name="connsiteX22" fmla="*/ 2645923 w 9855055"/>
              <a:gd name="connsiteY22" fmla="*/ 1536970 h 5904689"/>
              <a:gd name="connsiteX23" fmla="*/ 2422187 w 9855055"/>
              <a:gd name="connsiteY23" fmla="*/ 3861880 h 5904689"/>
              <a:gd name="connsiteX24" fmla="*/ 2636196 w 9855055"/>
              <a:gd name="connsiteY24" fmla="*/ 4124527 h 5904689"/>
              <a:gd name="connsiteX25" fmla="*/ 1887166 w 9855055"/>
              <a:gd name="connsiteY25" fmla="*/ 4445540 h 5904689"/>
              <a:gd name="connsiteX26" fmla="*/ 2091447 w 9855055"/>
              <a:gd name="connsiteY26" fmla="*/ 4805463 h 5904689"/>
              <a:gd name="connsiteX0" fmla="*/ 2091447 w 9855055"/>
              <a:gd name="connsiteY0" fmla="*/ 4805463 h 5904689"/>
              <a:gd name="connsiteX1" fmla="*/ 2217907 w 9855055"/>
              <a:gd name="connsiteY1" fmla="*/ 5009744 h 5904689"/>
              <a:gd name="connsiteX2" fmla="*/ 7675123 w 9855055"/>
              <a:gd name="connsiteY2" fmla="*/ 3842424 h 5904689"/>
              <a:gd name="connsiteX3" fmla="*/ 7918315 w 9855055"/>
              <a:gd name="connsiteY3" fmla="*/ 4834646 h 5904689"/>
              <a:gd name="connsiteX4" fmla="*/ 7908588 w 9855055"/>
              <a:gd name="connsiteY4" fmla="*/ 5894962 h 5904689"/>
              <a:gd name="connsiteX5" fmla="*/ 3764604 w 9855055"/>
              <a:gd name="connsiteY5" fmla="*/ 5904689 h 5904689"/>
              <a:gd name="connsiteX6" fmla="*/ 0 w 9855055"/>
              <a:gd name="connsiteY6" fmla="*/ 5904689 h 5904689"/>
              <a:gd name="connsiteX7" fmla="*/ 9728 w 9855055"/>
              <a:gd name="connsiteY7" fmla="*/ 9727 h 5904689"/>
              <a:gd name="connsiteX8" fmla="*/ 4075889 w 9855055"/>
              <a:gd name="connsiteY8" fmla="*/ 0 h 5904689"/>
              <a:gd name="connsiteX9" fmla="*/ 4066162 w 9855055"/>
              <a:gd name="connsiteY9" fmla="*/ 447473 h 5904689"/>
              <a:gd name="connsiteX10" fmla="*/ 5603132 w 9855055"/>
              <a:gd name="connsiteY10" fmla="*/ 428017 h 5904689"/>
              <a:gd name="connsiteX11" fmla="*/ 5612860 w 9855055"/>
              <a:gd name="connsiteY11" fmla="*/ 19455 h 5904689"/>
              <a:gd name="connsiteX12" fmla="*/ 9854119 w 9855055"/>
              <a:gd name="connsiteY12" fmla="*/ 9727 h 5904689"/>
              <a:gd name="connsiteX13" fmla="*/ 9854119 w 9855055"/>
              <a:gd name="connsiteY13" fmla="*/ 4834647 h 5904689"/>
              <a:gd name="connsiteX14" fmla="*/ 8210145 w 9855055"/>
              <a:gd name="connsiteY14" fmla="*/ 4610911 h 5904689"/>
              <a:gd name="connsiteX15" fmla="*/ 7665396 w 9855055"/>
              <a:gd name="connsiteY15" fmla="*/ 3842425 h 5904689"/>
              <a:gd name="connsiteX16" fmla="*/ 7840494 w 9855055"/>
              <a:gd name="connsiteY16" fmla="*/ 3521412 h 5904689"/>
              <a:gd name="connsiteX17" fmla="*/ 7859949 w 9855055"/>
              <a:gd name="connsiteY17" fmla="*/ 1595336 h 5904689"/>
              <a:gd name="connsiteX18" fmla="*/ 4893013 w 9855055"/>
              <a:gd name="connsiteY18" fmla="*/ 1566153 h 5904689"/>
              <a:gd name="connsiteX19" fmla="*/ 4854102 w 9855055"/>
              <a:gd name="connsiteY19" fmla="*/ 1702340 h 5904689"/>
              <a:gd name="connsiteX20" fmla="*/ 4708187 w 9855055"/>
              <a:gd name="connsiteY20" fmla="*/ 1692612 h 5904689"/>
              <a:gd name="connsiteX21" fmla="*/ 4708187 w 9855055"/>
              <a:gd name="connsiteY21" fmla="*/ 1566153 h 5904689"/>
              <a:gd name="connsiteX22" fmla="*/ 2645923 w 9855055"/>
              <a:gd name="connsiteY22" fmla="*/ 1536970 h 5904689"/>
              <a:gd name="connsiteX23" fmla="*/ 2422187 w 9855055"/>
              <a:gd name="connsiteY23" fmla="*/ 3861880 h 5904689"/>
              <a:gd name="connsiteX24" fmla="*/ 2636196 w 9855055"/>
              <a:gd name="connsiteY24" fmla="*/ 4124527 h 5904689"/>
              <a:gd name="connsiteX25" fmla="*/ 1887166 w 9855055"/>
              <a:gd name="connsiteY25" fmla="*/ 4445540 h 5904689"/>
              <a:gd name="connsiteX26" fmla="*/ 2091447 w 9855055"/>
              <a:gd name="connsiteY26" fmla="*/ 4805463 h 5904689"/>
              <a:gd name="connsiteX0" fmla="*/ 2091447 w 9855055"/>
              <a:gd name="connsiteY0" fmla="*/ 4805463 h 5904689"/>
              <a:gd name="connsiteX1" fmla="*/ 2217907 w 9855055"/>
              <a:gd name="connsiteY1" fmla="*/ 5009744 h 5904689"/>
              <a:gd name="connsiteX2" fmla="*/ 7675123 w 9855055"/>
              <a:gd name="connsiteY2" fmla="*/ 3842424 h 5904689"/>
              <a:gd name="connsiteX3" fmla="*/ 7918315 w 9855055"/>
              <a:gd name="connsiteY3" fmla="*/ 4834646 h 5904689"/>
              <a:gd name="connsiteX4" fmla="*/ 7908588 w 9855055"/>
              <a:gd name="connsiteY4" fmla="*/ 5894962 h 5904689"/>
              <a:gd name="connsiteX5" fmla="*/ 3764604 w 9855055"/>
              <a:gd name="connsiteY5" fmla="*/ 5904689 h 5904689"/>
              <a:gd name="connsiteX6" fmla="*/ 0 w 9855055"/>
              <a:gd name="connsiteY6" fmla="*/ 5904689 h 5904689"/>
              <a:gd name="connsiteX7" fmla="*/ 9728 w 9855055"/>
              <a:gd name="connsiteY7" fmla="*/ 9727 h 5904689"/>
              <a:gd name="connsiteX8" fmla="*/ 4075889 w 9855055"/>
              <a:gd name="connsiteY8" fmla="*/ 0 h 5904689"/>
              <a:gd name="connsiteX9" fmla="*/ 4066162 w 9855055"/>
              <a:gd name="connsiteY9" fmla="*/ 447473 h 5904689"/>
              <a:gd name="connsiteX10" fmla="*/ 5603132 w 9855055"/>
              <a:gd name="connsiteY10" fmla="*/ 428017 h 5904689"/>
              <a:gd name="connsiteX11" fmla="*/ 5612860 w 9855055"/>
              <a:gd name="connsiteY11" fmla="*/ 19455 h 5904689"/>
              <a:gd name="connsiteX12" fmla="*/ 9854119 w 9855055"/>
              <a:gd name="connsiteY12" fmla="*/ 9727 h 5904689"/>
              <a:gd name="connsiteX13" fmla="*/ 9854119 w 9855055"/>
              <a:gd name="connsiteY13" fmla="*/ 4834647 h 5904689"/>
              <a:gd name="connsiteX14" fmla="*/ 8210145 w 9855055"/>
              <a:gd name="connsiteY14" fmla="*/ 4610911 h 5904689"/>
              <a:gd name="connsiteX15" fmla="*/ 7665396 w 9855055"/>
              <a:gd name="connsiteY15" fmla="*/ 3842425 h 5904689"/>
              <a:gd name="connsiteX16" fmla="*/ 7840494 w 9855055"/>
              <a:gd name="connsiteY16" fmla="*/ 3521412 h 5904689"/>
              <a:gd name="connsiteX17" fmla="*/ 7859949 w 9855055"/>
              <a:gd name="connsiteY17" fmla="*/ 1595336 h 5904689"/>
              <a:gd name="connsiteX18" fmla="*/ 4893013 w 9855055"/>
              <a:gd name="connsiteY18" fmla="*/ 1566153 h 5904689"/>
              <a:gd name="connsiteX19" fmla="*/ 4854102 w 9855055"/>
              <a:gd name="connsiteY19" fmla="*/ 1702340 h 5904689"/>
              <a:gd name="connsiteX20" fmla="*/ 4708187 w 9855055"/>
              <a:gd name="connsiteY20" fmla="*/ 1692612 h 5904689"/>
              <a:gd name="connsiteX21" fmla="*/ 4708187 w 9855055"/>
              <a:gd name="connsiteY21" fmla="*/ 1566153 h 5904689"/>
              <a:gd name="connsiteX22" fmla="*/ 2645923 w 9855055"/>
              <a:gd name="connsiteY22" fmla="*/ 1536970 h 5904689"/>
              <a:gd name="connsiteX23" fmla="*/ 2422187 w 9855055"/>
              <a:gd name="connsiteY23" fmla="*/ 3861880 h 5904689"/>
              <a:gd name="connsiteX24" fmla="*/ 2636196 w 9855055"/>
              <a:gd name="connsiteY24" fmla="*/ 4124527 h 5904689"/>
              <a:gd name="connsiteX25" fmla="*/ 1887166 w 9855055"/>
              <a:gd name="connsiteY25" fmla="*/ 4445540 h 5904689"/>
              <a:gd name="connsiteX26" fmla="*/ 2091447 w 9855055"/>
              <a:gd name="connsiteY26" fmla="*/ 4805463 h 5904689"/>
              <a:gd name="connsiteX0" fmla="*/ 2091447 w 9855055"/>
              <a:gd name="connsiteY0" fmla="*/ 4805463 h 5904689"/>
              <a:gd name="connsiteX1" fmla="*/ 2217907 w 9855055"/>
              <a:gd name="connsiteY1" fmla="*/ 5009744 h 5904689"/>
              <a:gd name="connsiteX2" fmla="*/ 7675123 w 9855055"/>
              <a:gd name="connsiteY2" fmla="*/ 3842424 h 5904689"/>
              <a:gd name="connsiteX3" fmla="*/ 7918315 w 9855055"/>
              <a:gd name="connsiteY3" fmla="*/ 4834646 h 5904689"/>
              <a:gd name="connsiteX4" fmla="*/ 7908588 w 9855055"/>
              <a:gd name="connsiteY4" fmla="*/ 5894962 h 5904689"/>
              <a:gd name="connsiteX5" fmla="*/ 3764604 w 9855055"/>
              <a:gd name="connsiteY5" fmla="*/ 5904689 h 5904689"/>
              <a:gd name="connsiteX6" fmla="*/ 0 w 9855055"/>
              <a:gd name="connsiteY6" fmla="*/ 5904689 h 5904689"/>
              <a:gd name="connsiteX7" fmla="*/ 9728 w 9855055"/>
              <a:gd name="connsiteY7" fmla="*/ 9727 h 5904689"/>
              <a:gd name="connsiteX8" fmla="*/ 4075889 w 9855055"/>
              <a:gd name="connsiteY8" fmla="*/ 0 h 5904689"/>
              <a:gd name="connsiteX9" fmla="*/ 4066162 w 9855055"/>
              <a:gd name="connsiteY9" fmla="*/ 447473 h 5904689"/>
              <a:gd name="connsiteX10" fmla="*/ 5603132 w 9855055"/>
              <a:gd name="connsiteY10" fmla="*/ 428017 h 5904689"/>
              <a:gd name="connsiteX11" fmla="*/ 5612860 w 9855055"/>
              <a:gd name="connsiteY11" fmla="*/ 19455 h 5904689"/>
              <a:gd name="connsiteX12" fmla="*/ 9854119 w 9855055"/>
              <a:gd name="connsiteY12" fmla="*/ 9727 h 5904689"/>
              <a:gd name="connsiteX13" fmla="*/ 9854119 w 9855055"/>
              <a:gd name="connsiteY13" fmla="*/ 4834647 h 5904689"/>
              <a:gd name="connsiteX14" fmla="*/ 8394970 w 9855055"/>
              <a:gd name="connsiteY14" fmla="*/ 4455268 h 5904689"/>
              <a:gd name="connsiteX15" fmla="*/ 7665396 w 9855055"/>
              <a:gd name="connsiteY15" fmla="*/ 3842425 h 5904689"/>
              <a:gd name="connsiteX16" fmla="*/ 7840494 w 9855055"/>
              <a:gd name="connsiteY16" fmla="*/ 3521412 h 5904689"/>
              <a:gd name="connsiteX17" fmla="*/ 7859949 w 9855055"/>
              <a:gd name="connsiteY17" fmla="*/ 1595336 h 5904689"/>
              <a:gd name="connsiteX18" fmla="*/ 4893013 w 9855055"/>
              <a:gd name="connsiteY18" fmla="*/ 1566153 h 5904689"/>
              <a:gd name="connsiteX19" fmla="*/ 4854102 w 9855055"/>
              <a:gd name="connsiteY19" fmla="*/ 1702340 h 5904689"/>
              <a:gd name="connsiteX20" fmla="*/ 4708187 w 9855055"/>
              <a:gd name="connsiteY20" fmla="*/ 1692612 h 5904689"/>
              <a:gd name="connsiteX21" fmla="*/ 4708187 w 9855055"/>
              <a:gd name="connsiteY21" fmla="*/ 1566153 h 5904689"/>
              <a:gd name="connsiteX22" fmla="*/ 2645923 w 9855055"/>
              <a:gd name="connsiteY22" fmla="*/ 1536970 h 5904689"/>
              <a:gd name="connsiteX23" fmla="*/ 2422187 w 9855055"/>
              <a:gd name="connsiteY23" fmla="*/ 3861880 h 5904689"/>
              <a:gd name="connsiteX24" fmla="*/ 2636196 w 9855055"/>
              <a:gd name="connsiteY24" fmla="*/ 4124527 h 5904689"/>
              <a:gd name="connsiteX25" fmla="*/ 1887166 w 9855055"/>
              <a:gd name="connsiteY25" fmla="*/ 4445540 h 5904689"/>
              <a:gd name="connsiteX26" fmla="*/ 2091447 w 9855055"/>
              <a:gd name="connsiteY26" fmla="*/ 4805463 h 5904689"/>
              <a:gd name="connsiteX0" fmla="*/ 2091447 w 9855055"/>
              <a:gd name="connsiteY0" fmla="*/ 4805463 h 5904689"/>
              <a:gd name="connsiteX1" fmla="*/ 2217907 w 9855055"/>
              <a:gd name="connsiteY1" fmla="*/ 5009744 h 5904689"/>
              <a:gd name="connsiteX2" fmla="*/ 7675123 w 9855055"/>
              <a:gd name="connsiteY2" fmla="*/ 3842424 h 5904689"/>
              <a:gd name="connsiteX3" fmla="*/ 7918315 w 9855055"/>
              <a:gd name="connsiteY3" fmla="*/ 4834646 h 5904689"/>
              <a:gd name="connsiteX4" fmla="*/ 7908588 w 9855055"/>
              <a:gd name="connsiteY4" fmla="*/ 5894962 h 5904689"/>
              <a:gd name="connsiteX5" fmla="*/ 3764604 w 9855055"/>
              <a:gd name="connsiteY5" fmla="*/ 5904689 h 5904689"/>
              <a:gd name="connsiteX6" fmla="*/ 0 w 9855055"/>
              <a:gd name="connsiteY6" fmla="*/ 5904689 h 5904689"/>
              <a:gd name="connsiteX7" fmla="*/ 9728 w 9855055"/>
              <a:gd name="connsiteY7" fmla="*/ 9727 h 5904689"/>
              <a:gd name="connsiteX8" fmla="*/ 4075889 w 9855055"/>
              <a:gd name="connsiteY8" fmla="*/ 0 h 5904689"/>
              <a:gd name="connsiteX9" fmla="*/ 4066162 w 9855055"/>
              <a:gd name="connsiteY9" fmla="*/ 447473 h 5904689"/>
              <a:gd name="connsiteX10" fmla="*/ 5603132 w 9855055"/>
              <a:gd name="connsiteY10" fmla="*/ 428017 h 5904689"/>
              <a:gd name="connsiteX11" fmla="*/ 5612860 w 9855055"/>
              <a:gd name="connsiteY11" fmla="*/ 19455 h 5904689"/>
              <a:gd name="connsiteX12" fmla="*/ 9854119 w 9855055"/>
              <a:gd name="connsiteY12" fmla="*/ 9727 h 5904689"/>
              <a:gd name="connsiteX13" fmla="*/ 9854119 w 9855055"/>
              <a:gd name="connsiteY13" fmla="*/ 4834647 h 5904689"/>
              <a:gd name="connsiteX14" fmla="*/ 8394970 w 9855055"/>
              <a:gd name="connsiteY14" fmla="*/ 4455268 h 5904689"/>
              <a:gd name="connsiteX15" fmla="*/ 7947499 w 9855055"/>
              <a:gd name="connsiteY15" fmla="*/ 3784059 h 5904689"/>
              <a:gd name="connsiteX16" fmla="*/ 7840494 w 9855055"/>
              <a:gd name="connsiteY16" fmla="*/ 3521412 h 5904689"/>
              <a:gd name="connsiteX17" fmla="*/ 7859949 w 9855055"/>
              <a:gd name="connsiteY17" fmla="*/ 1595336 h 5904689"/>
              <a:gd name="connsiteX18" fmla="*/ 4893013 w 9855055"/>
              <a:gd name="connsiteY18" fmla="*/ 1566153 h 5904689"/>
              <a:gd name="connsiteX19" fmla="*/ 4854102 w 9855055"/>
              <a:gd name="connsiteY19" fmla="*/ 1702340 h 5904689"/>
              <a:gd name="connsiteX20" fmla="*/ 4708187 w 9855055"/>
              <a:gd name="connsiteY20" fmla="*/ 1692612 h 5904689"/>
              <a:gd name="connsiteX21" fmla="*/ 4708187 w 9855055"/>
              <a:gd name="connsiteY21" fmla="*/ 1566153 h 5904689"/>
              <a:gd name="connsiteX22" fmla="*/ 2645923 w 9855055"/>
              <a:gd name="connsiteY22" fmla="*/ 1536970 h 5904689"/>
              <a:gd name="connsiteX23" fmla="*/ 2422187 w 9855055"/>
              <a:gd name="connsiteY23" fmla="*/ 3861880 h 5904689"/>
              <a:gd name="connsiteX24" fmla="*/ 2636196 w 9855055"/>
              <a:gd name="connsiteY24" fmla="*/ 4124527 h 5904689"/>
              <a:gd name="connsiteX25" fmla="*/ 1887166 w 9855055"/>
              <a:gd name="connsiteY25" fmla="*/ 4445540 h 5904689"/>
              <a:gd name="connsiteX26" fmla="*/ 2091447 w 9855055"/>
              <a:gd name="connsiteY26" fmla="*/ 4805463 h 5904689"/>
              <a:gd name="connsiteX0" fmla="*/ 2091447 w 9855055"/>
              <a:gd name="connsiteY0" fmla="*/ 4805463 h 5904689"/>
              <a:gd name="connsiteX1" fmla="*/ 2217907 w 9855055"/>
              <a:gd name="connsiteY1" fmla="*/ 5009744 h 5904689"/>
              <a:gd name="connsiteX2" fmla="*/ 7675123 w 9855055"/>
              <a:gd name="connsiteY2" fmla="*/ 3842424 h 5904689"/>
              <a:gd name="connsiteX3" fmla="*/ 7918315 w 9855055"/>
              <a:gd name="connsiteY3" fmla="*/ 4834646 h 5904689"/>
              <a:gd name="connsiteX4" fmla="*/ 7908588 w 9855055"/>
              <a:gd name="connsiteY4" fmla="*/ 5894962 h 5904689"/>
              <a:gd name="connsiteX5" fmla="*/ 3764604 w 9855055"/>
              <a:gd name="connsiteY5" fmla="*/ 5904689 h 5904689"/>
              <a:gd name="connsiteX6" fmla="*/ 0 w 9855055"/>
              <a:gd name="connsiteY6" fmla="*/ 5904689 h 5904689"/>
              <a:gd name="connsiteX7" fmla="*/ 9728 w 9855055"/>
              <a:gd name="connsiteY7" fmla="*/ 9727 h 5904689"/>
              <a:gd name="connsiteX8" fmla="*/ 4075889 w 9855055"/>
              <a:gd name="connsiteY8" fmla="*/ 0 h 5904689"/>
              <a:gd name="connsiteX9" fmla="*/ 4066162 w 9855055"/>
              <a:gd name="connsiteY9" fmla="*/ 447473 h 5904689"/>
              <a:gd name="connsiteX10" fmla="*/ 5603132 w 9855055"/>
              <a:gd name="connsiteY10" fmla="*/ 428017 h 5904689"/>
              <a:gd name="connsiteX11" fmla="*/ 5612860 w 9855055"/>
              <a:gd name="connsiteY11" fmla="*/ 19455 h 5904689"/>
              <a:gd name="connsiteX12" fmla="*/ 9854119 w 9855055"/>
              <a:gd name="connsiteY12" fmla="*/ 9727 h 5904689"/>
              <a:gd name="connsiteX13" fmla="*/ 9854119 w 9855055"/>
              <a:gd name="connsiteY13" fmla="*/ 4834647 h 5904689"/>
              <a:gd name="connsiteX14" fmla="*/ 8394970 w 9855055"/>
              <a:gd name="connsiteY14" fmla="*/ 4455268 h 5904689"/>
              <a:gd name="connsiteX15" fmla="*/ 7947499 w 9855055"/>
              <a:gd name="connsiteY15" fmla="*/ 3784059 h 5904689"/>
              <a:gd name="connsiteX16" fmla="*/ 7840494 w 9855055"/>
              <a:gd name="connsiteY16" fmla="*/ 3521412 h 5904689"/>
              <a:gd name="connsiteX17" fmla="*/ 7859949 w 9855055"/>
              <a:gd name="connsiteY17" fmla="*/ 1595336 h 5904689"/>
              <a:gd name="connsiteX18" fmla="*/ 4893013 w 9855055"/>
              <a:gd name="connsiteY18" fmla="*/ 1566153 h 5904689"/>
              <a:gd name="connsiteX19" fmla="*/ 4854102 w 9855055"/>
              <a:gd name="connsiteY19" fmla="*/ 1702340 h 5904689"/>
              <a:gd name="connsiteX20" fmla="*/ 4708187 w 9855055"/>
              <a:gd name="connsiteY20" fmla="*/ 1692612 h 5904689"/>
              <a:gd name="connsiteX21" fmla="*/ 4708187 w 9855055"/>
              <a:gd name="connsiteY21" fmla="*/ 1566153 h 5904689"/>
              <a:gd name="connsiteX22" fmla="*/ 2645923 w 9855055"/>
              <a:gd name="connsiteY22" fmla="*/ 1536970 h 5904689"/>
              <a:gd name="connsiteX23" fmla="*/ 2422187 w 9855055"/>
              <a:gd name="connsiteY23" fmla="*/ 3861880 h 5904689"/>
              <a:gd name="connsiteX24" fmla="*/ 2636196 w 9855055"/>
              <a:gd name="connsiteY24" fmla="*/ 4124527 h 5904689"/>
              <a:gd name="connsiteX25" fmla="*/ 1887166 w 9855055"/>
              <a:gd name="connsiteY25" fmla="*/ 4445540 h 5904689"/>
              <a:gd name="connsiteX26" fmla="*/ 2091447 w 9855055"/>
              <a:gd name="connsiteY26" fmla="*/ 4805463 h 5904689"/>
              <a:gd name="connsiteX0" fmla="*/ 2091447 w 9855055"/>
              <a:gd name="connsiteY0" fmla="*/ 4805463 h 5904689"/>
              <a:gd name="connsiteX1" fmla="*/ 2217907 w 9855055"/>
              <a:gd name="connsiteY1" fmla="*/ 5009744 h 5904689"/>
              <a:gd name="connsiteX2" fmla="*/ 7675123 w 9855055"/>
              <a:gd name="connsiteY2" fmla="*/ 3842424 h 5904689"/>
              <a:gd name="connsiteX3" fmla="*/ 7918315 w 9855055"/>
              <a:gd name="connsiteY3" fmla="*/ 4834646 h 5904689"/>
              <a:gd name="connsiteX4" fmla="*/ 7908588 w 9855055"/>
              <a:gd name="connsiteY4" fmla="*/ 5894962 h 5904689"/>
              <a:gd name="connsiteX5" fmla="*/ 3764604 w 9855055"/>
              <a:gd name="connsiteY5" fmla="*/ 5904689 h 5904689"/>
              <a:gd name="connsiteX6" fmla="*/ 0 w 9855055"/>
              <a:gd name="connsiteY6" fmla="*/ 5904689 h 5904689"/>
              <a:gd name="connsiteX7" fmla="*/ 9728 w 9855055"/>
              <a:gd name="connsiteY7" fmla="*/ 9727 h 5904689"/>
              <a:gd name="connsiteX8" fmla="*/ 4075889 w 9855055"/>
              <a:gd name="connsiteY8" fmla="*/ 0 h 5904689"/>
              <a:gd name="connsiteX9" fmla="*/ 4066162 w 9855055"/>
              <a:gd name="connsiteY9" fmla="*/ 447473 h 5904689"/>
              <a:gd name="connsiteX10" fmla="*/ 5603132 w 9855055"/>
              <a:gd name="connsiteY10" fmla="*/ 428017 h 5904689"/>
              <a:gd name="connsiteX11" fmla="*/ 5612860 w 9855055"/>
              <a:gd name="connsiteY11" fmla="*/ 19455 h 5904689"/>
              <a:gd name="connsiteX12" fmla="*/ 9854119 w 9855055"/>
              <a:gd name="connsiteY12" fmla="*/ 9727 h 5904689"/>
              <a:gd name="connsiteX13" fmla="*/ 9854119 w 9855055"/>
              <a:gd name="connsiteY13" fmla="*/ 4834647 h 5904689"/>
              <a:gd name="connsiteX14" fmla="*/ 8394970 w 9855055"/>
              <a:gd name="connsiteY14" fmla="*/ 4455268 h 5904689"/>
              <a:gd name="connsiteX15" fmla="*/ 7908588 w 9855055"/>
              <a:gd name="connsiteY15" fmla="*/ 3871608 h 5904689"/>
              <a:gd name="connsiteX16" fmla="*/ 7840494 w 9855055"/>
              <a:gd name="connsiteY16" fmla="*/ 3521412 h 5904689"/>
              <a:gd name="connsiteX17" fmla="*/ 7859949 w 9855055"/>
              <a:gd name="connsiteY17" fmla="*/ 1595336 h 5904689"/>
              <a:gd name="connsiteX18" fmla="*/ 4893013 w 9855055"/>
              <a:gd name="connsiteY18" fmla="*/ 1566153 h 5904689"/>
              <a:gd name="connsiteX19" fmla="*/ 4854102 w 9855055"/>
              <a:gd name="connsiteY19" fmla="*/ 1702340 h 5904689"/>
              <a:gd name="connsiteX20" fmla="*/ 4708187 w 9855055"/>
              <a:gd name="connsiteY20" fmla="*/ 1692612 h 5904689"/>
              <a:gd name="connsiteX21" fmla="*/ 4708187 w 9855055"/>
              <a:gd name="connsiteY21" fmla="*/ 1566153 h 5904689"/>
              <a:gd name="connsiteX22" fmla="*/ 2645923 w 9855055"/>
              <a:gd name="connsiteY22" fmla="*/ 1536970 h 5904689"/>
              <a:gd name="connsiteX23" fmla="*/ 2422187 w 9855055"/>
              <a:gd name="connsiteY23" fmla="*/ 3861880 h 5904689"/>
              <a:gd name="connsiteX24" fmla="*/ 2636196 w 9855055"/>
              <a:gd name="connsiteY24" fmla="*/ 4124527 h 5904689"/>
              <a:gd name="connsiteX25" fmla="*/ 1887166 w 9855055"/>
              <a:gd name="connsiteY25" fmla="*/ 4445540 h 5904689"/>
              <a:gd name="connsiteX26" fmla="*/ 2091447 w 9855055"/>
              <a:gd name="connsiteY26" fmla="*/ 4805463 h 5904689"/>
              <a:gd name="connsiteX0" fmla="*/ 2091447 w 9855055"/>
              <a:gd name="connsiteY0" fmla="*/ 4805463 h 5904689"/>
              <a:gd name="connsiteX1" fmla="*/ 2217907 w 9855055"/>
              <a:gd name="connsiteY1" fmla="*/ 5009744 h 5904689"/>
              <a:gd name="connsiteX2" fmla="*/ 7675123 w 9855055"/>
              <a:gd name="connsiteY2" fmla="*/ 3842424 h 5904689"/>
              <a:gd name="connsiteX3" fmla="*/ 7918315 w 9855055"/>
              <a:gd name="connsiteY3" fmla="*/ 4834646 h 5904689"/>
              <a:gd name="connsiteX4" fmla="*/ 7908588 w 9855055"/>
              <a:gd name="connsiteY4" fmla="*/ 5894962 h 5904689"/>
              <a:gd name="connsiteX5" fmla="*/ 3764604 w 9855055"/>
              <a:gd name="connsiteY5" fmla="*/ 5904689 h 5904689"/>
              <a:gd name="connsiteX6" fmla="*/ 0 w 9855055"/>
              <a:gd name="connsiteY6" fmla="*/ 5904689 h 5904689"/>
              <a:gd name="connsiteX7" fmla="*/ 9728 w 9855055"/>
              <a:gd name="connsiteY7" fmla="*/ 9727 h 5904689"/>
              <a:gd name="connsiteX8" fmla="*/ 4075889 w 9855055"/>
              <a:gd name="connsiteY8" fmla="*/ 0 h 5904689"/>
              <a:gd name="connsiteX9" fmla="*/ 4066162 w 9855055"/>
              <a:gd name="connsiteY9" fmla="*/ 447473 h 5904689"/>
              <a:gd name="connsiteX10" fmla="*/ 5603132 w 9855055"/>
              <a:gd name="connsiteY10" fmla="*/ 428017 h 5904689"/>
              <a:gd name="connsiteX11" fmla="*/ 5612860 w 9855055"/>
              <a:gd name="connsiteY11" fmla="*/ 19455 h 5904689"/>
              <a:gd name="connsiteX12" fmla="*/ 9854119 w 9855055"/>
              <a:gd name="connsiteY12" fmla="*/ 9727 h 5904689"/>
              <a:gd name="connsiteX13" fmla="*/ 9854119 w 9855055"/>
              <a:gd name="connsiteY13" fmla="*/ 4834647 h 5904689"/>
              <a:gd name="connsiteX14" fmla="*/ 8394970 w 9855055"/>
              <a:gd name="connsiteY14" fmla="*/ 4455268 h 5904689"/>
              <a:gd name="connsiteX15" fmla="*/ 7908588 w 9855055"/>
              <a:gd name="connsiteY15" fmla="*/ 3871608 h 5904689"/>
              <a:gd name="connsiteX16" fmla="*/ 7840494 w 9855055"/>
              <a:gd name="connsiteY16" fmla="*/ 3521412 h 5904689"/>
              <a:gd name="connsiteX17" fmla="*/ 7859949 w 9855055"/>
              <a:gd name="connsiteY17" fmla="*/ 1595336 h 5904689"/>
              <a:gd name="connsiteX18" fmla="*/ 4893013 w 9855055"/>
              <a:gd name="connsiteY18" fmla="*/ 1566153 h 5904689"/>
              <a:gd name="connsiteX19" fmla="*/ 4854102 w 9855055"/>
              <a:gd name="connsiteY19" fmla="*/ 1702340 h 5904689"/>
              <a:gd name="connsiteX20" fmla="*/ 4708187 w 9855055"/>
              <a:gd name="connsiteY20" fmla="*/ 1692612 h 5904689"/>
              <a:gd name="connsiteX21" fmla="*/ 4708187 w 9855055"/>
              <a:gd name="connsiteY21" fmla="*/ 1566153 h 5904689"/>
              <a:gd name="connsiteX22" fmla="*/ 2645923 w 9855055"/>
              <a:gd name="connsiteY22" fmla="*/ 1536970 h 5904689"/>
              <a:gd name="connsiteX23" fmla="*/ 2422187 w 9855055"/>
              <a:gd name="connsiteY23" fmla="*/ 3861880 h 5904689"/>
              <a:gd name="connsiteX24" fmla="*/ 2636196 w 9855055"/>
              <a:gd name="connsiteY24" fmla="*/ 4124527 h 5904689"/>
              <a:gd name="connsiteX25" fmla="*/ 1887166 w 9855055"/>
              <a:gd name="connsiteY25" fmla="*/ 4445540 h 5904689"/>
              <a:gd name="connsiteX26" fmla="*/ 2091447 w 9855055"/>
              <a:gd name="connsiteY26" fmla="*/ 4805463 h 5904689"/>
              <a:gd name="connsiteX0" fmla="*/ 2091447 w 9855055"/>
              <a:gd name="connsiteY0" fmla="*/ 4805463 h 5904689"/>
              <a:gd name="connsiteX1" fmla="*/ 2217907 w 9855055"/>
              <a:gd name="connsiteY1" fmla="*/ 5009744 h 5904689"/>
              <a:gd name="connsiteX2" fmla="*/ 7675123 w 9855055"/>
              <a:gd name="connsiteY2" fmla="*/ 3842424 h 5904689"/>
              <a:gd name="connsiteX3" fmla="*/ 7918315 w 9855055"/>
              <a:gd name="connsiteY3" fmla="*/ 4834646 h 5904689"/>
              <a:gd name="connsiteX4" fmla="*/ 7908588 w 9855055"/>
              <a:gd name="connsiteY4" fmla="*/ 5894962 h 5904689"/>
              <a:gd name="connsiteX5" fmla="*/ 3764604 w 9855055"/>
              <a:gd name="connsiteY5" fmla="*/ 5904689 h 5904689"/>
              <a:gd name="connsiteX6" fmla="*/ 0 w 9855055"/>
              <a:gd name="connsiteY6" fmla="*/ 5904689 h 5904689"/>
              <a:gd name="connsiteX7" fmla="*/ 9728 w 9855055"/>
              <a:gd name="connsiteY7" fmla="*/ 9727 h 5904689"/>
              <a:gd name="connsiteX8" fmla="*/ 4075889 w 9855055"/>
              <a:gd name="connsiteY8" fmla="*/ 0 h 5904689"/>
              <a:gd name="connsiteX9" fmla="*/ 4066162 w 9855055"/>
              <a:gd name="connsiteY9" fmla="*/ 447473 h 5904689"/>
              <a:gd name="connsiteX10" fmla="*/ 5603132 w 9855055"/>
              <a:gd name="connsiteY10" fmla="*/ 428017 h 5904689"/>
              <a:gd name="connsiteX11" fmla="*/ 5612860 w 9855055"/>
              <a:gd name="connsiteY11" fmla="*/ 19455 h 5904689"/>
              <a:gd name="connsiteX12" fmla="*/ 9854119 w 9855055"/>
              <a:gd name="connsiteY12" fmla="*/ 9727 h 5904689"/>
              <a:gd name="connsiteX13" fmla="*/ 9854119 w 9855055"/>
              <a:gd name="connsiteY13" fmla="*/ 4834647 h 5904689"/>
              <a:gd name="connsiteX14" fmla="*/ 8394970 w 9855055"/>
              <a:gd name="connsiteY14" fmla="*/ 4455268 h 5904689"/>
              <a:gd name="connsiteX15" fmla="*/ 7908588 w 9855055"/>
              <a:gd name="connsiteY15" fmla="*/ 3871608 h 5904689"/>
              <a:gd name="connsiteX16" fmla="*/ 7840494 w 9855055"/>
              <a:gd name="connsiteY16" fmla="*/ 3521412 h 5904689"/>
              <a:gd name="connsiteX17" fmla="*/ 7859949 w 9855055"/>
              <a:gd name="connsiteY17" fmla="*/ 1595336 h 5904689"/>
              <a:gd name="connsiteX18" fmla="*/ 4893013 w 9855055"/>
              <a:gd name="connsiteY18" fmla="*/ 1566153 h 5904689"/>
              <a:gd name="connsiteX19" fmla="*/ 4854102 w 9855055"/>
              <a:gd name="connsiteY19" fmla="*/ 1702340 h 5904689"/>
              <a:gd name="connsiteX20" fmla="*/ 4708187 w 9855055"/>
              <a:gd name="connsiteY20" fmla="*/ 1692612 h 5904689"/>
              <a:gd name="connsiteX21" fmla="*/ 4708187 w 9855055"/>
              <a:gd name="connsiteY21" fmla="*/ 1566153 h 5904689"/>
              <a:gd name="connsiteX22" fmla="*/ 2645923 w 9855055"/>
              <a:gd name="connsiteY22" fmla="*/ 1536970 h 5904689"/>
              <a:gd name="connsiteX23" fmla="*/ 2422187 w 9855055"/>
              <a:gd name="connsiteY23" fmla="*/ 3861880 h 5904689"/>
              <a:gd name="connsiteX24" fmla="*/ 2636196 w 9855055"/>
              <a:gd name="connsiteY24" fmla="*/ 4124527 h 5904689"/>
              <a:gd name="connsiteX25" fmla="*/ 1887166 w 9855055"/>
              <a:gd name="connsiteY25" fmla="*/ 4445540 h 5904689"/>
              <a:gd name="connsiteX26" fmla="*/ 2091447 w 9855055"/>
              <a:gd name="connsiteY26" fmla="*/ 4805463 h 5904689"/>
              <a:gd name="connsiteX0" fmla="*/ 2091447 w 9855055"/>
              <a:gd name="connsiteY0" fmla="*/ 4805463 h 5904689"/>
              <a:gd name="connsiteX1" fmla="*/ 2217907 w 9855055"/>
              <a:gd name="connsiteY1" fmla="*/ 5009744 h 5904689"/>
              <a:gd name="connsiteX2" fmla="*/ 7675123 w 9855055"/>
              <a:gd name="connsiteY2" fmla="*/ 3842424 h 5904689"/>
              <a:gd name="connsiteX3" fmla="*/ 7918315 w 9855055"/>
              <a:gd name="connsiteY3" fmla="*/ 4834646 h 5904689"/>
              <a:gd name="connsiteX4" fmla="*/ 7908588 w 9855055"/>
              <a:gd name="connsiteY4" fmla="*/ 5894962 h 5904689"/>
              <a:gd name="connsiteX5" fmla="*/ 3764604 w 9855055"/>
              <a:gd name="connsiteY5" fmla="*/ 5904689 h 5904689"/>
              <a:gd name="connsiteX6" fmla="*/ 0 w 9855055"/>
              <a:gd name="connsiteY6" fmla="*/ 5904689 h 5904689"/>
              <a:gd name="connsiteX7" fmla="*/ 9728 w 9855055"/>
              <a:gd name="connsiteY7" fmla="*/ 9727 h 5904689"/>
              <a:gd name="connsiteX8" fmla="*/ 4075889 w 9855055"/>
              <a:gd name="connsiteY8" fmla="*/ 0 h 5904689"/>
              <a:gd name="connsiteX9" fmla="*/ 4066162 w 9855055"/>
              <a:gd name="connsiteY9" fmla="*/ 447473 h 5904689"/>
              <a:gd name="connsiteX10" fmla="*/ 5603132 w 9855055"/>
              <a:gd name="connsiteY10" fmla="*/ 428017 h 5904689"/>
              <a:gd name="connsiteX11" fmla="*/ 5612860 w 9855055"/>
              <a:gd name="connsiteY11" fmla="*/ 19455 h 5904689"/>
              <a:gd name="connsiteX12" fmla="*/ 9854119 w 9855055"/>
              <a:gd name="connsiteY12" fmla="*/ 9727 h 5904689"/>
              <a:gd name="connsiteX13" fmla="*/ 9854119 w 9855055"/>
              <a:gd name="connsiteY13" fmla="*/ 4834647 h 5904689"/>
              <a:gd name="connsiteX14" fmla="*/ 8394970 w 9855055"/>
              <a:gd name="connsiteY14" fmla="*/ 4455268 h 5904689"/>
              <a:gd name="connsiteX15" fmla="*/ 7859950 w 9855055"/>
              <a:gd name="connsiteY15" fmla="*/ 4250987 h 5904689"/>
              <a:gd name="connsiteX16" fmla="*/ 7840494 w 9855055"/>
              <a:gd name="connsiteY16" fmla="*/ 3521412 h 5904689"/>
              <a:gd name="connsiteX17" fmla="*/ 7859949 w 9855055"/>
              <a:gd name="connsiteY17" fmla="*/ 1595336 h 5904689"/>
              <a:gd name="connsiteX18" fmla="*/ 4893013 w 9855055"/>
              <a:gd name="connsiteY18" fmla="*/ 1566153 h 5904689"/>
              <a:gd name="connsiteX19" fmla="*/ 4854102 w 9855055"/>
              <a:gd name="connsiteY19" fmla="*/ 1702340 h 5904689"/>
              <a:gd name="connsiteX20" fmla="*/ 4708187 w 9855055"/>
              <a:gd name="connsiteY20" fmla="*/ 1692612 h 5904689"/>
              <a:gd name="connsiteX21" fmla="*/ 4708187 w 9855055"/>
              <a:gd name="connsiteY21" fmla="*/ 1566153 h 5904689"/>
              <a:gd name="connsiteX22" fmla="*/ 2645923 w 9855055"/>
              <a:gd name="connsiteY22" fmla="*/ 1536970 h 5904689"/>
              <a:gd name="connsiteX23" fmla="*/ 2422187 w 9855055"/>
              <a:gd name="connsiteY23" fmla="*/ 3861880 h 5904689"/>
              <a:gd name="connsiteX24" fmla="*/ 2636196 w 9855055"/>
              <a:gd name="connsiteY24" fmla="*/ 4124527 h 5904689"/>
              <a:gd name="connsiteX25" fmla="*/ 1887166 w 9855055"/>
              <a:gd name="connsiteY25" fmla="*/ 4445540 h 5904689"/>
              <a:gd name="connsiteX26" fmla="*/ 2091447 w 9855055"/>
              <a:gd name="connsiteY26" fmla="*/ 4805463 h 5904689"/>
              <a:gd name="connsiteX0" fmla="*/ 2091447 w 9855055"/>
              <a:gd name="connsiteY0" fmla="*/ 4805463 h 5904689"/>
              <a:gd name="connsiteX1" fmla="*/ 2217907 w 9855055"/>
              <a:gd name="connsiteY1" fmla="*/ 5009744 h 5904689"/>
              <a:gd name="connsiteX2" fmla="*/ 7675123 w 9855055"/>
              <a:gd name="connsiteY2" fmla="*/ 3842424 h 5904689"/>
              <a:gd name="connsiteX3" fmla="*/ 7918315 w 9855055"/>
              <a:gd name="connsiteY3" fmla="*/ 4834646 h 5904689"/>
              <a:gd name="connsiteX4" fmla="*/ 7908588 w 9855055"/>
              <a:gd name="connsiteY4" fmla="*/ 5894962 h 5904689"/>
              <a:gd name="connsiteX5" fmla="*/ 3764604 w 9855055"/>
              <a:gd name="connsiteY5" fmla="*/ 5904689 h 5904689"/>
              <a:gd name="connsiteX6" fmla="*/ 0 w 9855055"/>
              <a:gd name="connsiteY6" fmla="*/ 5904689 h 5904689"/>
              <a:gd name="connsiteX7" fmla="*/ 9728 w 9855055"/>
              <a:gd name="connsiteY7" fmla="*/ 9727 h 5904689"/>
              <a:gd name="connsiteX8" fmla="*/ 4075889 w 9855055"/>
              <a:gd name="connsiteY8" fmla="*/ 0 h 5904689"/>
              <a:gd name="connsiteX9" fmla="*/ 4066162 w 9855055"/>
              <a:gd name="connsiteY9" fmla="*/ 447473 h 5904689"/>
              <a:gd name="connsiteX10" fmla="*/ 5603132 w 9855055"/>
              <a:gd name="connsiteY10" fmla="*/ 428017 h 5904689"/>
              <a:gd name="connsiteX11" fmla="*/ 5612860 w 9855055"/>
              <a:gd name="connsiteY11" fmla="*/ 19455 h 5904689"/>
              <a:gd name="connsiteX12" fmla="*/ 9854119 w 9855055"/>
              <a:gd name="connsiteY12" fmla="*/ 9727 h 5904689"/>
              <a:gd name="connsiteX13" fmla="*/ 9854119 w 9855055"/>
              <a:gd name="connsiteY13" fmla="*/ 4834647 h 5904689"/>
              <a:gd name="connsiteX14" fmla="*/ 8394970 w 9855055"/>
              <a:gd name="connsiteY14" fmla="*/ 4455268 h 5904689"/>
              <a:gd name="connsiteX15" fmla="*/ 7859950 w 9855055"/>
              <a:gd name="connsiteY15" fmla="*/ 4250987 h 5904689"/>
              <a:gd name="connsiteX16" fmla="*/ 7840494 w 9855055"/>
              <a:gd name="connsiteY16" fmla="*/ 3521412 h 5904689"/>
              <a:gd name="connsiteX17" fmla="*/ 7859949 w 9855055"/>
              <a:gd name="connsiteY17" fmla="*/ 1595336 h 5904689"/>
              <a:gd name="connsiteX18" fmla="*/ 4893013 w 9855055"/>
              <a:gd name="connsiteY18" fmla="*/ 1566153 h 5904689"/>
              <a:gd name="connsiteX19" fmla="*/ 4854102 w 9855055"/>
              <a:gd name="connsiteY19" fmla="*/ 1702340 h 5904689"/>
              <a:gd name="connsiteX20" fmla="*/ 4708187 w 9855055"/>
              <a:gd name="connsiteY20" fmla="*/ 1692612 h 5904689"/>
              <a:gd name="connsiteX21" fmla="*/ 4708187 w 9855055"/>
              <a:gd name="connsiteY21" fmla="*/ 1566153 h 5904689"/>
              <a:gd name="connsiteX22" fmla="*/ 2645923 w 9855055"/>
              <a:gd name="connsiteY22" fmla="*/ 1536970 h 5904689"/>
              <a:gd name="connsiteX23" fmla="*/ 2422187 w 9855055"/>
              <a:gd name="connsiteY23" fmla="*/ 3861880 h 5904689"/>
              <a:gd name="connsiteX24" fmla="*/ 2636196 w 9855055"/>
              <a:gd name="connsiteY24" fmla="*/ 4124527 h 5904689"/>
              <a:gd name="connsiteX25" fmla="*/ 1887166 w 9855055"/>
              <a:gd name="connsiteY25" fmla="*/ 4445540 h 5904689"/>
              <a:gd name="connsiteX26" fmla="*/ 2091447 w 9855055"/>
              <a:gd name="connsiteY26" fmla="*/ 4805463 h 5904689"/>
              <a:gd name="connsiteX0" fmla="*/ 2091447 w 9855055"/>
              <a:gd name="connsiteY0" fmla="*/ 4805463 h 5904689"/>
              <a:gd name="connsiteX1" fmla="*/ 2217907 w 9855055"/>
              <a:gd name="connsiteY1" fmla="*/ 5009744 h 5904689"/>
              <a:gd name="connsiteX2" fmla="*/ 7675123 w 9855055"/>
              <a:gd name="connsiteY2" fmla="*/ 3842424 h 5904689"/>
              <a:gd name="connsiteX3" fmla="*/ 7918315 w 9855055"/>
              <a:gd name="connsiteY3" fmla="*/ 4834646 h 5904689"/>
              <a:gd name="connsiteX4" fmla="*/ 7908588 w 9855055"/>
              <a:gd name="connsiteY4" fmla="*/ 5894962 h 5904689"/>
              <a:gd name="connsiteX5" fmla="*/ 3764604 w 9855055"/>
              <a:gd name="connsiteY5" fmla="*/ 5904689 h 5904689"/>
              <a:gd name="connsiteX6" fmla="*/ 0 w 9855055"/>
              <a:gd name="connsiteY6" fmla="*/ 5904689 h 5904689"/>
              <a:gd name="connsiteX7" fmla="*/ 9728 w 9855055"/>
              <a:gd name="connsiteY7" fmla="*/ 9727 h 5904689"/>
              <a:gd name="connsiteX8" fmla="*/ 4075889 w 9855055"/>
              <a:gd name="connsiteY8" fmla="*/ 0 h 5904689"/>
              <a:gd name="connsiteX9" fmla="*/ 4066162 w 9855055"/>
              <a:gd name="connsiteY9" fmla="*/ 447473 h 5904689"/>
              <a:gd name="connsiteX10" fmla="*/ 5603132 w 9855055"/>
              <a:gd name="connsiteY10" fmla="*/ 428017 h 5904689"/>
              <a:gd name="connsiteX11" fmla="*/ 5612860 w 9855055"/>
              <a:gd name="connsiteY11" fmla="*/ 19455 h 5904689"/>
              <a:gd name="connsiteX12" fmla="*/ 9854119 w 9855055"/>
              <a:gd name="connsiteY12" fmla="*/ 9727 h 5904689"/>
              <a:gd name="connsiteX13" fmla="*/ 9854119 w 9855055"/>
              <a:gd name="connsiteY13" fmla="*/ 4834647 h 5904689"/>
              <a:gd name="connsiteX14" fmla="*/ 8394970 w 9855055"/>
              <a:gd name="connsiteY14" fmla="*/ 4455268 h 5904689"/>
              <a:gd name="connsiteX15" fmla="*/ 7859950 w 9855055"/>
              <a:gd name="connsiteY15" fmla="*/ 4250987 h 5904689"/>
              <a:gd name="connsiteX16" fmla="*/ 7840494 w 9855055"/>
              <a:gd name="connsiteY16" fmla="*/ 3521412 h 5904689"/>
              <a:gd name="connsiteX17" fmla="*/ 7859949 w 9855055"/>
              <a:gd name="connsiteY17" fmla="*/ 1595336 h 5904689"/>
              <a:gd name="connsiteX18" fmla="*/ 4893013 w 9855055"/>
              <a:gd name="connsiteY18" fmla="*/ 1566153 h 5904689"/>
              <a:gd name="connsiteX19" fmla="*/ 4854102 w 9855055"/>
              <a:gd name="connsiteY19" fmla="*/ 1702340 h 5904689"/>
              <a:gd name="connsiteX20" fmla="*/ 4708187 w 9855055"/>
              <a:gd name="connsiteY20" fmla="*/ 1692612 h 5904689"/>
              <a:gd name="connsiteX21" fmla="*/ 4708187 w 9855055"/>
              <a:gd name="connsiteY21" fmla="*/ 1566153 h 5904689"/>
              <a:gd name="connsiteX22" fmla="*/ 2645923 w 9855055"/>
              <a:gd name="connsiteY22" fmla="*/ 1536970 h 5904689"/>
              <a:gd name="connsiteX23" fmla="*/ 2422187 w 9855055"/>
              <a:gd name="connsiteY23" fmla="*/ 3861880 h 5904689"/>
              <a:gd name="connsiteX24" fmla="*/ 2636196 w 9855055"/>
              <a:gd name="connsiteY24" fmla="*/ 4124527 h 5904689"/>
              <a:gd name="connsiteX25" fmla="*/ 1887166 w 9855055"/>
              <a:gd name="connsiteY25" fmla="*/ 4445540 h 5904689"/>
              <a:gd name="connsiteX26" fmla="*/ 2091447 w 9855055"/>
              <a:gd name="connsiteY26" fmla="*/ 4805463 h 5904689"/>
              <a:gd name="connsiteX0" fmla="*/ 2091447 w 9855055"/>
              <a:gd name="connsiteY0" fmla="*/ 4805463 h 5904689"/>
              <a:gd name="connsiteX1" fmla="*/ 2217907 w 9855055"/>
              <a:gd name="connsiteY1" fmla="*/ 5009744 h 5904689"/>
              <a:gd name="connsiteX2" fmla="*/ 7675123 w 9855055"/>
              <a:gd name="connsiteY2" fmla="*/ 3842424 h 5904689"/>
              <a:gd name="connsiteX3" fmla="*/ 7918315 w 9855055"/>
              <a:gd name="connsiteY3" fmla="*/ 4834646 h 5904689"/>
              <a:gd name="connsiteX4" fmla="*/ 7908588 w 9855055"/>
              <a:gd name="connsiteY4" fmla="*/ 5894962 h 5904689"/>
              <a:gd name="connsiteX5" fmla="*/ 3764604 w 9855055"/>
              <a:gd name="connsiteY5" fmla="*/ 5904689 h 5904689"/>
              <a:gd name="connsiteX6" fmla="*/ 0 w 9855055"/>
              <a:gd name="connsiteY6" fmla="*/ 5904689 h 5904689"/>
              <a:gd name="connsiteX7" fmla="*/ 9728 w 9855055"/>
              <a:gd name="connsiteY7" fmla="*/ 9727 h 5904689"/>
              <a:gd name="connsiteX8" fmla="*/ 4075889 w 9855055"/>
              <a:gd name="connsiteY8" fmla="*/ 0 h 5904689"/>
              <a:gd name="connsiteX9" fmla="*/ 4066162 w 9855055"/>
              <a:gd name="connsiteY9" fmla="*/ 447473 h 5904689"/>
              <a:gd name="connsiteX10" fmla="*/ 5603132 w 9855055"/>
              <a:gd name="connsiteY10" fmla="*/ 428017 h 5904689"/>
              <a:gd name="connsiteX11" fmla="*/ 5612860 w 9855055"/>
              <a:gd name="connsiteY11" fmla="*/ 19455 h 5904689"/>
              <a:gd name="connsiteX12" fmla="*/ 9854119 w 9855055"/>
              <a:gd name="connsiteY12" fmla="*/ 9727 h 5904689"/>
              <a:gd name="connsiteX13" fmla="*/ 9854119 w 9855055"/>
              <a:gd name="connsiteY13" fmla="*/ 4834647 h 5904689"/>
              <a:gd name="connsiteX14" fmla="*/ 8394970 w 9855055"/>
              <a:gd name="connsiteY14" fmla="*/ 4455268 h 5904689"/>
              <a:gd name="connsiteX15" fmla="*/ 7675124 w 9855055"/>
              <a:gd name="connsiteY15" fmla="*/ 3842426 h 5904689"/>
              <a:gd name="connsiteX16" fmla="*/ 7840494 w 9855055"/>
              <a:gd name="connsiteY16" fmla="*/ 3521412 h 5904689"/>
              <a:gd name="connsiteX17" fmla="*/ 7859949 w 9855055"/>
              <a:gd name="connsiteY17" fmla="*/ 1595336 h 5904689"/>
              <a:gd name="connsiteX18" fmla="*/ 4893013 w 9855055"/>
              <a:gd name="connsiteY18" fmla="*/ 1566153 h 5904689"/>
              <a:gd name="connsiteX19" fmla="*/ 4854102 w 9855055"/>
              <a:gd name="connsiteY19" fmla="*/ 1702340 h 5904689"/>
              <a:gd name="connsiteX20" fmla="*/ 4708187 w 9855055"/>
              <a:gd name="connsiteY20" fmla="*/ 1692612 h 5904689"/>
              <a:gd name="connsiteX21" fmla="*/ 4708187 w 9855055"/>
              <a:gd name="connsiteY21" fmla="*/ 1566153 h 5904689"/>
              <a:gd name="connsiteX22" fmla="*/ 2645923 w 9855055"/>
              <a:gd name="connsiteY22" fmla="*/ 1536970 h 5904689"/>
              <a:gd name="connsiteX23" fmla="*/ 2422187 w 9855055"/>
              <a:gd name="connsiteY23" fmla="*/ 3861880 h 5904689"/>
              <a:gd name="connsiteX24" fmla="*/ 2636196 w 9855055"/>
              <a:gd name="connsiteY24" fmla="*/ 4124527 h 5904689"/>
              <a:gd name="connsiteX25" fmla="*/ 1887166 w 9855055"/>
              <a:gd name="connsiteY25" fmla="*/ 4445540 h 5904689"/>
              <a:gd name="connsiteX26" fmla="*/ 2091447 w 9855055"/>
              <a:gd name="connsiteY26" fmla="*/ 4805463 h 5904689"/>
              <a:gd name="connsiteX0" fmla="*/ 2091447 w 9855055"/>
              <a:gd name="connsiteY0" fmla="*/ 4805463 h 5904689"/>
              <a:gd name="connsiteX1" fmla="*/ 2217907 w 9855055"/>
              <a:gd name="connsiteY1" fmla="*/ 5009744 h 5904689"/>
              <a:gd name="connsiteX2" fmla="*/ 7675123 w 9855055"/>
              <a:gd name="connsiteY2" fmla="*/ 3842424 h 5904689"/>
              <a:gd name="connsiteX3" fmla="*/ 7918315 w 9855055"/>
              <a:gd name="connsiteY3" fmla="*/ 4834646 h 5904689"/>
              <a:gd name="connsiteX4" fmla="*/ 7908588 w 9855055"/>
              <a:gd name="connsiteY4" fmla="*/ 5894962 h 5904689"/>
              <a:gd name="connsiteX5" fmla="*/ 3764604 w 9855055"/>
              <a:gd name="connsiteY5" fmla="*/ 5904689 h 5904689"/>
              <a:gd name="connsiteX6" fmla="*/ 0 w 9855055"/>
              <a:gd name="connsiteY6" fmla="*/ 5904689 h 5904689"/>
              <a:gd name="connsiteX7" fmla="*/ 9728 w 9855055"/>
              <a:gd name="connsiteY7" fmla="*/ 9727 h 5904689"/>
              <a:gd name="connsiteX8" fmla="*/ 4075889 w 9855055"/>
              <a:gd name="connsiteY8" fmla="*/ 0 h 5904689"/>
              <a:gd name="connsiteX9" fmla="*/ 4066162 w 9855055"/>
              <a:gd name="connsiteY9" fmla="*/ 447473 h 5904689"/>
              <a:gd name="connsiteX10" fmla="*/ 5603132 w 9855055"/>
              <a:gd name="connsiteY10" fmla="*/ 428017 h 5904689"/>
              <a:gd name="connsiteX11" fmla="*/ 5612860 w 9855055"/>
              <a:gd name="connsiteY11" fmla="*/ 19455 h 5904689"/>
              <a:gd name="connsiteX12" fmla="*/ 9854119 w 9855055"/>
              <a:gd name="connsiteY12" fmla="*/ 9727 h 5904689"/>
              <a:gd name="connsiteX13" fmla="*/ 9854119 w 9855055"/>
              <a:gd name="connsiteY13" fmla="*/ 4834647 h 5904689"/>
              <a:gd name="connsiteX14" fmla="*/ 7908587 w 9855055"/>
              <a:gd name="connsiteY14" fmla="*/ 4844374 h 5904689"/>
              <a:gd name="connsiteX15" fmla="*/ 7675124 w 9855055"/>
              <a:gd name="connsiteY15" fmla="*/ 3842426 h 5904689"/>
              <a:gd name="connsiteX16" fmla="*/ 7840494 w 9855055"/>
              <a:gd name="connsiteY16" fmla="*/ 3521412 h 5904689"/>
              <a:gd name="connsiteX17" fmla="*/ 7859949 w 9855055"/>
              <a:gd name="connsiteY17" fmla="*/ 1595336 h 5904689"/>
              <a:gd name="connsiteX18" fmla="*/ 4893013 w 9855055"/>
              <a:gd name="connsiteY18" fmla="*/ 1566153 h 5904689"/>
              <a:gd name="connsiteX19" fmla="*/ 4854102 w 9855055"/>
              <a:gd name="connsiteY19" fmla="*/ 1702340 h 5904689"/>
              <a:gd name="connsiteX20" fmla="*/ 4708187 w 9855055"/>
              <a:gd name="connsiteY20" fmla="*/ 1692612 h 5904689"/>
              <a:gd name="connsiteX21" fmla="*/ 4708187 w 9855055"/>
              <a:gd name="connsiteY21" fmla="*/ 1566153 h 5904689"/>
              <a:gd name="connsiteX22" fmla="*/ 2645923 w 9855055"/>
              <a:gd name="connsiteY22" fmla="*/ 1536970 h 5904689"/>
              <a:gd name="connsiteX23" fmla="*/ 2422187 w 9855055"/>
              <a:gd name="connsiteY23" fmla="*/ 3861880 h 5904689"/>
              <a:gd name="connsiteX24" fmla="*/ 2636196 w 9855055"/>
              <a:gd name="connsiteY24" fmla="*/ 4124527 h 5904689"/>
              <a:gd name="connsiteX25" fmla="*/ 1887166 w 9855055"/>
              <a:gd name="connsiteY25" fmla="*/ 4445540 h 5904689"/>
              <a:gd name="connsiteX26" fmla="*/ 2091447 w 9855055"/>
              <a:gd name="connsiteY26" fmla="*/ 4805463 h 590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855055" h="5904689">
                <a:moveTo>
                  <a:pt x="2091447" y="4805463"/>
                </a:moveTo>
                <a:lnTo>
                  <a:pt x="2217907" y="5009744"/>
                </a:lnTo>
                <a:lnTo>
                  <a:pt x="7675123" y="3842424"/>
                </a:lnTo>
                <a:lnTo>
                  <a:pt x="7918315" y="4834646"/>
                </a:lnTo>
                <a:cubicBezTo>
                  <a:pt x="7923179" y="5491263"/>
                  <a:pt x="7913452" y="5233481"/>
                  <a:pt x="7908588" y="5894962"/>
                </a:cubicBezTo>
                <a:lnTo>
                  <a:pt x="3764604" y="5904689"/>
                </a:lnTo>
                <a:lnTo>
                  <a:pt x="0" y="5904689"/>
                </a:lnTo>
                <a:cubicBezTo>
                  <a:pt x="3243" y="3939702"/>
                  <a:pt x="6485" y="1974714"/>
                  <a:pt x="9728" y="9727"/>
                </a:cubicBezTo>
                <a:lnTo>
                  <a:pt x="4075889" y="0"/>
                </a:lnTo>
                <a:lnTo>
                  <a:pt x="4066162" y="447473"/>
                </a:lnTo>
                <a:lnTo>
                  <a:pt x="5603132" y="428017"/>
                </a:lnTo>
                <a:lnTo>
                  <a:pt x="5612860" y="19455"/>
                </a:lnTo>
                <a:lnTo>
                  <a:pt x="9854119" y="9727"/>
                </a:lnTo>
                <a:cubicBezTo>
                  <a:pt x="9857362" y="1105710"/>
                  <a:pt x="9850876" y="3738664"/>
                  <a:pt x="9854119" y="4834647"/>
                </a:cubicBezTo>
                <a:lnTo>
                  <a:pt x="7908587" y="4844374"/>
                </a:lnTo>
                <a:lnTo>
                  <a:pt x="7675124" y="3842426"/>
                </a:lnTo>
                <a:lnTo>
                  <a:pt x="7840494" y="3521412"/>
                </a:lnTo>
                <a:lnTo>
                  <a:pt x="7859949" y="1595336"/>
                </a:lnTo>
                <a:lnTo>
                  <a:pt x="4893013" y="1566153"/>
                </a:lnTo>
                <a:lnTo>
                  <a:pt x="4854102" y="1702340"/>
                </a:lnTo>
                <a:lnTo>
                  <a:pt x="4708187" y="1692612"/>
                </a:lnTo>
                <a:lnTo>
                  <a:pt x="4708187" y="1566153"/>
                </a:lnTo>
                <a:lnTo>
                  <a:pt x="2645923" y="1536970"/>
                </a:lnTo>
                <a:lnTo>
                  <a:pt x="2422187" y="3861880"/>
                </a:lnTo>
                <a:lnTo>
                  <a:pt x="2636196" y="4124527"/>
                </a:lnTo>
                <a:lnTo>
                  <a:pt x="1887166" y="4445540"/>
                </a:lnTo>
                <a:lnTo>
                  <a:pt x="2091447" y="4805463"/>
                </a:lnTo>
                <a:close/>
              </a:path>
            </a:pathLst>
          </a:cu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1781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2</a:t>
            </a:fld>
            <a:endParaRPr lang="en-US"/>
          </a:p>
        </p:txBody>
      </p:sp>
      <p:sp>
        <p:nvSpPr>
          <p:cNvPr id="9" name="TextBox 8"/>
          <p:cNvSpPr txBox="1"/>
          <p:nvPr/>
        </p:nvSpPr>
        <p:spPr>
          <a:xfrm>
            <a:off x="5394008" y="1254363"/>
            <a:ext cx="4960145" cy="4708981"/>
          </a:xfrm>
          <a:prstGeom prst="rect">
            <a:avLst/>
          </a:prstGeom>
          <a:noFill/>
        </p:spPr>
        <p:txBody>
          <a:bodyPr wrap="square" rtlCol="0">
            <a:spAutoFit/>
          </a:bodyPr>
          <a:lstStyle/>
          <a:p>
            <a:pPr marL="285750" indent="-285750">
              <a:buFont typeface="Arial" panose="020B0604020202020204" pitchFamily="34" charset="0"/>
              <a:buChar char="•"/>
            </a:pPr>
            <a:r>
              <a:rPr lang="en-US" sz="2000"/>
              <a:t>Each workgroup will give a ~5 minute update describing their work on the 2016v1 platform.</a:t>
            </a:r>
          </a:p>
          <a:p>
            <a:pPr marL="285750" indent="-285750">
              <a:buFont typeface="Arial" panose="020B0604020202020204" pitchFamily="34" charset="0"/>
              <a:buChar char="•"/>
            </a:pPr>
            <a:r>
              <a:rPr lang="en-US" sz="2000"/>
              <a:t>All call participants will remain on mute during the webinar.</a:t>
            </a:r>
          </a:p>
          <a:p>
            <a:pPr marL="285750" indent="-285750">
              <a:buFont typeface="Arial" panose="020B0604020202020204" pitchFamily="34" charset="0"/>
              <a:buChar char="•"/>
            </a:pPr>
            <a:r>
              <a:rPr lang="en-US" sz="2000">
                <a:solidFill>
                  <a:srgbClr val="C00000"/>
                </a:solidFill>
              </a:rPr>
              <a:t>Type your questions into the question box on the webinar client.</a:t>
            </a:r>
          </a:p>
          <a:p>
            <a:pPr marL="285750" indent="-285750">
              <a:buFont typeface="Arial" panose="020B0604020202020204" pitchFamily="34" charset="0"/>
              <a:buChar char="•"/>
            </a:pPr>
            <a:r>
              <a:rPr lang="en-US" sz="2000"/>
              <a:t>We will try to answer questions at the end of the webinar. </a:t>
            </a:r>
          </a:p>
          <a:p>
            <a:pPr marL="285750" indent="-285750">
              <a:buFont typeface="Arial" panose="020B0604020202020204" pitchFamily="34" charset="0"/>
              <a:buChar char="•"/>
            </a:pPr>
            <a:r>
              <a:rPr lang="en-US" sz="2000"/>
              <a:t>We will create a Q&amp;A document following the webinar and post with the meeting notes on the Collaborative Wiki: </a:t>
            </a:r>
            <a:r>
              <a:rPr lang="en-US" sz="2000">
                <a:hlinkClick r:id="rId2"/>
              </a:rPr>
              <a:t>http://views.cira.colostate.edu/wiki/wiki/9169</a:t>
            </a:r>
            <a:r>
              <a:rPr lang="en-US" sz="2000"/>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2007" y="1447801"/>
            <a:ext cx="3530571" cy="4249967"/>
          </a:xfrm>
          <a:prstGeom prst="rect">
            <a:avLst/>
          </a:prstGeom>
          <a:ln>
            <a:solidFill>
              <a:schemeClr val="accent2"/>
            </a:solidFill>
          </a:ln>
        </p:spPr>
      </p:pic>
      <p:sp>
        <p:nvSpPr>
          <p:cNvPr id="11" name="Title 3">
            <a:extLst>
              <a:ext uri="{FF2B5EF4-FFF2-40B4-BE49-F238E27FC236}">
                <a16:creationId xmlns:a16="http://schemas.microsoft.com/office/drawing/2014/main" id="{9F167EDA-C2FD-2544-B436-EAA026D37A80}"/>
              </a:ext>
            </a:extLst>
          </p:cNvPr>
          <p:cNvSpPr>
            <a:spLocks noGrp="1"/>
          </p:cNvSpPr>
          <p:nvPr>
            <p:ph type="title"/>
          </p:nvPr>
        </p:nvSpPr>
        <p:spPr>
          <a:xfrm>
            <a:off x="1923279" y="228600"/>
            <a:ext cx="8229600" cy="1143000"/>
          </a:xfrm>
        </p:spPr>
        <p:txBody>
          <a:bodyPr>
            <a:noAutofit/>
          </a:bodyPr>
          <a:lstStyle/>
          <a:p>
            <a:r>
              <a:rPr lang="en-US" sz="3600"/>
              <a:t>Webinar Ground Rules: Questions?</a:t>
            </a:r>
          </a:p>
        </p:txBody>
      </p:sp>
      <p:cxnSp>
        <p:nvCxnSpPr>
          <p:cNvPr id="4" name="Straight Arrow Connector 3">
            <a:extLst>
              <a:ext uri="{FF2B5EF4-FFF2-40B4-BE49-F238E27FC236}">
                <a16:creationId xmlns:a16="http://schemas.microsoft.com/office/drawing/2014/main" id="{D7BC852E-98E5-1D4D-A754-91F595CB30C8}"/>
              </a:ext>
            </a:extLst>
          </p:cNvPr>
          <p:cNvCxnSpPr/>
          <p:nvPr/>
        </p:nvCxnSpPr>
        <p:spPr>
          <a:xfrm flipH="1">
            <a:off x="4038600" y="3200400"/>
            <a:ext cx="1676400" cy="1219200"/>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142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Statewide Comparisons</a:t>
            </a:r>
          </a:p>
        </p:txBody>
      </p:sp>
      <p:sp>
        <p:nvSpPr>
          <p:cNvPr id="3" name="Text Placeholder 2"/>
          <p:cNvSpPr>
            <a:spLocks noGrp="1"/>
          </p:cNvSpPr>
          <p:nvPr>
            <p:ph type="body" sz="quarter" idx="13"/>
          </p:nvPr>
        </p:nvSpPr>
        <p:spPr/>
        <p:txBody>
          <a:bodyPr/>
          <a:lstStyle/>
          <a:p>
            <a:pPr algn="ctr"/>
            <a:r>
              <a:rPr lang="en-US" dirty="0" err="1"/>
              <a:t>CAMx</a:t>
            </a:r>
            <a:endParaRPr lang="en-US" dirty="0"/>
          </a:p>
        </p:txBody>
      </p:sp>
      <p:sp>
        <p:nvSpPr>
          <p:cNvPr id="4" name="Text Placeholder 3"/>
          <p:cNvSpPr>
            <a:spLocks noGrp="1"/>
          </p:cNvSpPr>
          <p:nvPr>
            <p:ph type="body" sz="quarter" idx="14"/>
          </p:nvPr>
        </p:nvSpPr>
        <p:spPr/>
        <p:txBody>
          <a:bodyPr/>
          <a:lstStyle/>
          <a:p>
            <a:pPr algn="ctr"/>
            <a:r>
              <a:rPr lang="en-US" dirty="0"/>
              <a:t>CMAQ</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0" y="1600200"/>
            <a:ext cx="5943600" cy="475488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6800" y="1600200"/>
            <a:ext cx="5943600" cy="4754880"/>
          </a:xfrm>
          <a:prstGeom prst="rect">
            <a:avLst/>
          </a:prstGeom>
        </p:spPr>
      </p:pic>
    </p:spTree>
    <p:extLst>
      <p:ext uri="{BB962C8B-B14F-4D97-AF65-F5344CB8AC3E}">
        <p14:creationId xmlns:p14="http://schemas.microsoft.com/office/powerpoint/2010/main" val="1436897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Statewide Comparisons (8 hour max)</a:t>
            </a:r>
          </a:p>
        </p:txBody>
      </p:sp>
      <p:sp>
        <p:nvSpPr>
          <p:cNvPr id="3" name="Text Placeholder 2"/>
          <p:cNvSpPr>
            <a:spLocks noGrp="1"/>
          </p:cNvSpPr>
          <p:nvPr>
            <p:ph type="body" sz="quarter" idx="13"/>
          </p:nvPr>
        </p:nvSpPr>
        <p:spPr/>
        <p:txBody>
          <a:bodyPr/>
          <a:lstStyle/>
          <a:p>
            <a:pPr algn="ctr"/>
            <a:r>
              <a:rPr lang="en-US" dirty="0" err="1"/>
              <a:t>CAMx</a:t>
            </a:r>
            <a:endParaRPr lang="en-US" dirty="0"/>
          </a:p>
        </p:txBody>
      </p:sp>
      <p:sp>
        <p:nvSpPr>
          <p:cNvPr id="4" name="Text Placeholder 3"/>
          <p:cNvSpPr>
            <a:spLocks noGrp="1"/>
          </p:cNvSpPr>
          <p:nvPr>
            <p:ph type="body" sz="quarter" idx="14"/>
          </p:nvPr>
        </p:nvSpPr>
        <p:spPr/>
        <p:txBody>
          <a:bodyPr/>
          <a:lstStyle/>
          <a:p>
            <a:pPr algn="ctr"/>
            <a:r>
              <a:rPr lang="en-US" dirty="0"/>
              <a:t>CMAQ</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0" y="1600200"/>
            <a:ext cx="5943600" cy="475488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6800" y="1600200"/>
            <a:ext cx="5943600" cy="4754880"/>
          </a:xfrm>
          <a:prstGeom prst="rect">
            <a:avLst/>
          </a:prstGeom>
        </p:spPr>
      </p:pic>
    </p:spTree>
    <p:extLst>
      <p:ext uri="{BB962C8B-B14F-4D97-AF65-F5344CB8AC3E}">
        <p14:creationId xmlns:p14="http://schemas.microsoft.com/office/powerpoint/2010/main" val="956489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Coastal Comparisons</a:t>
            </a:r>
          </a:p>
        </p:txBody>
      </p:sp>
      <p:sp>
        <p:nvSpPr>
          <p:cNvPr id="3" name="Text Placeholder 2"/>
          <p:cNvSpPr>
            <a:spLocks noGrp="1"/>
          </p:cNvSpPr>
          <p:nvPr>
            <p:ph type="body" sz="quarter" idx="13"/>
          </p:nvPr>
        </p:nvSpPr>
        <p:spPr/>
        <p:txBody>
          <a:bodyPr/>
          <a:lstStyle/>
          <a:p>
            <a:pPr algn="ctr"/>
            <a:r>
              <a:rPr lang="en-US" dirty="0" err="1"/>
              <a:t>CAMx</a:t>
            </a:r>
            <a:endParaRPr lang="en-US" dirty="0"/>
          </a:p>
        </p:txBody>
      </p:sp>
      <p:sp>
        <p:nvSpPr>
          <p:cNvPr id="4" name="Text Placeholder 3"/>
          <p:cNvSpPr>
            <a:spLocks noGrp="1"/>
          </p:cNvSpPr>
          <p:nvPr>
            <p:ph type="body" sz="quarter" idx="14"/>
          </p:nvPr>
        </p:nvSpPr>
        <p:spPr/>
        <p:txBody>
          <a:bodyPr/>
          <a:lstStyle/>
          <a:p>
            <a:pPr algn="ctr"/>
            <a:r>
              <a:rPr lang="en-US" dirty="0"/>
              <a:t>CMAQ</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0" y="1600200"/>
            <a:ext cx="5943600" cy="475488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6800" y="1600200"/>
            <a:ext cx="5943600" cy="4754880"/>
          </a:xfrm>
          <a:prstGeom prst="rect">
            <a:avLst/>
          </a:prstGeom>
        </p:spPr>
      </p:pic>
    </p:spTree>
    <p:extLst>
      <p:ext uri="{BB962C8B-B14F-4D97-AF65-F5344CB8AC3E}">
        <p14:creationId xmlns:p14="http://schemas.microsoft.com/office/powerpoint/2010/main" val="4126447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Coastal Comparisons (8 hour max)</a:t>
            </a:r>
          </a:p>
        </p:txBody>
      </p:sp>
      <p:sp>
        <p:nvSpPr>
          <p:cNvPr id="3" name="Text Placeholder 2"/>
          <p:cNvSpPr>
            <a:spLocks noGrp="1"/>
          </p:cNvSpPr>
          <p:nvPr>
            <p:ph type="body" sz="quarter" idx="13"/>
          </p:nvPr>
        </p:nvSpPr>
        <p:spPr/>
        <p:txBody>
          <a:bodyPr/>
          <a:lstStyle/>
          <a:p>
            <a:pPr algn="ctr"/>
            <a:r>
              <a:rPr lang="en-US" dirty="0" err="1"/>
              <a:t>CAMx</a:t>
            </a:r>
            <a:endParaRPr lang="en-US" dirty="0"/>
          </a:p>
        </p:txBody>
      </p:sp>
      <p:sp>
        <p:nvSpPr>
          <p:cNvPr id="4" name="Text Placeholder 3"/>
          <p:cNvSpPr>
            <a:spLocks noGrp="1"/>
          </p:cNvSpPr>
          <p:nvPr>
            <p:ph type="body" sz="quarter" idx="14"/>
          </p:nvPr>
        </p:nvSpPr>
        <p:spPr/>
        <p:txBody>
          <a:bodyPr/>
          <a:lstStyle/>
          <a:p>
            <a:pPr algn="ctr"/>
            <a:r>
              <a:rPr lang="en-US" dirty="0"/>
              <a:t>CMAQ</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0" y="1600200"/>
            <a:ext cx="5943600" cy="475488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6800" y="1600200"/>
            <a:ext cx="5943600" cy="4754880"/>
          </a:xfrm>
          <a:prstGeom prst="rect">
            <a:avLst/>
          </a:prstGeom>
        </p:spPr>
      </p:pic>
    </p:spTree>
    <p:extLst>
      <p:ext uri="{BB962C8B-B14F-4D97-AF65-F5344CB8AC3E}">
        <p14:creationId xmlns:p14="http://schemas.microsoft.com/office/powerpoint/2010/main" val="1493556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12" y="700216"/>
            <a:ext cx="3094336" cy="2380259"/>
          </a:xfrm>
          <a:prstGeom prst="rect">
            <a:avLst/>
          </a:prstGeom>
        </p:spPr>
      </p:pic>
      <p:sp>
        <p:nvSpPr>
          <p:cNvPr id="3" name="Title 3"/>
          <p:cNvSpPr txBox="1">
            <a:spLocks/>
          </p:cNvSpPr>
          <p:nvPr/>
        </p:nvSpPr>
        <p:spPr>
          <a:xfrm>
            <a:off x="241639" y="130817"/>
            <a:ext cx="5089535" cy="363453"/>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t>EPA Air Monitoring Data: Northwest region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8005" y="700216"/>
            <a:ext cx="3416231" cy="26278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5917" y="648674"/>
            <a:ext cx="3483235" cy="2679412"/>
          </a:xfrm>
          <a:prstGeom prst="rect">
            <a:avLst/>
          </a:prstGeom>
        </p:spPr>
      </p:pic>
      <p:cxnSp>
        <p:nvCxnSpPr>
          <p:cNvPr id="7" name="Straight Connector 6"/>
          <p:cNvCxnSpPr/>
          <p:nvPr/>
        </p:nvCxnSpPr>
        <p:spPr>
          <a:xfrm>
            <a:off x="3888088" y="648674"/>
            <a:ext cx="16647" cy="2934785"/>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4640" y="3895596"/>
            <a:ext cx="3395984" cy="261229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0793" y="3855307"/>
            <a:ext cx="3448359" cy="2652584"/>
          </a:xfrm>
          <a:prstGeom prst="rect">
            <a:avLst/>
          </a:prstGeom>
        </p:spPr>
      </p:pic>
      <p:sp>
        <p:nvSpPr>
          <p:cNvPr id="11" name="TextBox 10"/>
          <p:cNvSpPr txBox="1"/>
          <p:nvPr/>
        </p:nvSpPr>
        <p:spPr>
          <a:xfrm>
            <a:off x="7990703" y="1449859"/>
            <a:ext cx="415498" cy="400110"/>
          </a:xfrm>
          <a:prstGeom prst="rect">
            <a:avLst/>
          </a:prstGeom>
          <a:noFill/>
        </p:spPr>
        <p:txBody>
          <a:bodyPr wrap="none" rtlCol="0">
            <a:spAutoFit/>
          </a:bodyPr>
          <a:lstStyle/>
          <a:p>
            <a:r>
              <a:rPr lang="en-US" sz="2000" b="1" dirty="0"/>
              <a:t>ID</a:t>
            </a:r>
          </a:p>
        </p:txBody>
      </p:sp>
      <p:sp>
        <p:nvSpPr>
          <p:cNvPr id="12" name="TextBox 11"/>
          <p:cNvSpPr txBox="1"/>
          <p:nvPr/>
        </p:nvSpPr>
        <p:spPr>
          <a:xfrm>
            <a:off x="7883611" y="4390768"/>
            <a:ext cx="502061" cy="400110"/>
          </a:xfrm>
          <a:prstGeom prst="rect">
            <a:avLst/>
          </a:prstGeom>
          <a:noFill/>
        </p:spPr>
        <p:txBody>
          <a:bodyPr wrap="none" rtlCol="0">
            <a:spAutoFit/>
          </a:bodyPr>
          <a:lstStyle/>
          <a:p>
            <a:r>
              <a:rPr lang="en-US" sz="2000" b="1" dirty="0"/>
              <a:t>OR</a:t>
            </a:r>
          </a:p>
        </p:txBody>
      </p:sp>
      <p:sp>
        <p:nvSpPr>
          <p:cNvPr id="13" name="TextBox 12"/>
          <p:cNvSpPr txBox="1"/>
          <p:nvPr/>
        </p:nvSpPr>
        <p:spPr>
          <a:xfrm>
            <a:off x="3322340" y="700216"/>
            <a:ext cx="560538" cy="400110"/>
          </a:xfrm>
          <a:prstGeom prst="rect">
            <a:avLst/>
          </a:prstGeom>
          <a:noFill/>
        </p:spPr>
        <p:txBody>
          <a:bodyPr wrap="none" rtlCol="0">
            <a:spAutoFit/>
          </a:bodyPr>
          <a:lstStyle/>
          <a:p>
            <a:r>
              <a:rPr lang="en-US" sz="2000" b="1" dirty="0"/>
              <a:t>WA</a:t>
            </a:r>
          </a:p>
        </p:txBody>
      </p:sp>
      <p:sp>
        <p:nvSpPr>
          <p:cNvPr id="14" name="TextBox 13"/>
          <p:cNvSpPr txBox="1"/>
          <p:nvPr/>
        </p:nvSpPr>
        <p:spPr>
          <a:xfrm>
            <a:off x="292137" y="3635001"/>
            <a:ext cx="3180111" cy="923330"/>
          </a:xfrm>
          <a:prstGeom prst="rect">
            <a:avLst/>
          </a:prstGeom>
          <a:noFill/>
        </p:spPr>
        <p:txBody>
          <a:bodyPr wrap="square" rtlCol="0">
            <a:spAutoFit/>
          </a:bodyPr>
          <a:lstStyle/>
          <a:p>
            <a:r>
              <a:rPr lang="en-US" dirty="0"/>
              <a:t>*The Ozone season is generally defined by time period from </a:t>
            </a:r>
            <a:r>
              <a:rPr lang="en-US" u="sng" dirty="0"/>
              <a:t>May</a:t>
            </a:r>
            <a:r>
              <a:rPr lang="en-US" dirty="0"/>
              <a:t> to </a:t>
            </a:r>
            <a:r>
              <a:rPr lang="en-US" u="sng" dirty="0"/>
              <a:t>Sep</a:t>
            </a:r>
            <a:r>
              <a:rPr lang="en-US" dirty="0"/>
              <a:t> (5 months).</a:t>
            </a:r>
          </a:p>
        </p:txBody>
      </p:sp>
    </p:spTree>
    <p:extLst>
      <p:ext uri="{BB962C8B-B14F-4D97-AF65-F5344CB8AC3E}">
        <p14:creationId xmlns:p14="http://schemas.microsoft.com/office/powerpoint/2010/main" val="971898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708A1E-FB09-4630-A432-0CE18A2F24A4}"/>
              </a:ext>
            </a:extLst>
          </p:cNvPr>
          <p:cNvSpPr txBox="1"/>
          <p:nvPr/>
        </p:nvSpPr>
        <p:spPr>
          <a:xfrm>
            <a:off x="727191" y="762864"/>
            <a:ext cx="3724507" cy="400110"/>
          </a:xfrm>
          <a:prstGeom prst="rect">
            <a:avLst/>
          </a:prstGeom>
          <a:noFill/>
        </p:spPr>
        <p:txBody>
          <a:bodyPr wrap="square" rtlCol="0">
            <a:spAutoFit/>
          </a:bodyPr>
          <a:lstStyle/>
          <a:p>
            <a:pPr algn="ctr"/>
            <a:r>
              <a:rPr lang="en-US" sz="2000" b="1" dirty="0"/>
              <a:t>CAMx</a:t>
            </a:r>
          </a:p>
        </p:txBody>
      </p:sp>
      <p:sp>
        <p:nvSpPr>
          <p:cNvPr id="3" name="TextBox 2">
            <a:extLst>
              <a:ext uri="{FF2B5EF4-FFF2-40B4-BE49-F238E27FC236}">
                <a16:creationId xmlns:a16="http://schemas.microsoft.com/office/drawing/2014/main" id="{AF6D8CCC-288E-401C-8C92-028840B634D6}"/>
              </a:ext>
            </a:extLst>
          </p:cNvPr>
          <p:cNvSpPr txBox="1"/>
          <p:nvPr/>
        </p:nvSpPr>
        <p:spPr>
          <a:xfrm>
            <a:off x="7113912" y="762864"/>
            <a:ext cx="3724507" cy="400110"/>
          </a:xfrm>
          <a:prstGeom prst="rect">
            <a:avLst/>
          </a:prstGeom>
          <a:noFill/>
        </p:spPr>
        <p:txBody>
          <a:bodyPr wrap="square" rtlCol="0">
            <a:spAutoFit/>
          </a:bodyPr>
          <a:lstStyle/>
          <a:p>
            <a:pPr algn="ctr"/>
            <a:r>
              <a:rPr lang="en-US" sz="2000" b="1" dirty="0"/>
              <a:t>CMAQ</a:t>
            </a:r>
          </a:p>
        </p:txBody>
      </p:sp>
      <p:sp>
        <p:nvSpPr>
          <p:cNvPr id="4" name="Rectangle 3">
            <a:extLst>
              <a:ext uri="{FF2B5EF4-FFF2-40B4-BE49-F238E27FC236}">
                <a16:creationId xmlns:a16="http://schemas.microsoft.com/office/drawing/2014/main" id="{498AF411-DC90-46BE-95DD-CF79A2B3D1D7}"/>
              </a:ext>
            </a:extLst>
          </p:cNvPr>
          <p:cNvSpPr/>
          <p:nvPr/>
        </p:nvSpPr>
        <p:spPr>
          <a:xfrm>
            <a:off x="1254569" y="111521"/>
            <a:ext cx="9519505" cy="584775"/>
          </a:xfrm>
          <a:prstGeom prst="rect">
            <a:avLst/>
          </a:prstGeom>
        </p:spPr>
        <p:txBody>
          <a:bodyPr wrap="square">
            <a:spAutoFit/>
          </a:bodyPr>
          <a:lstStyle/>
          <a:p>
            <a:pPr algn="ctr"/>
            <a:r>
              <a:rPr lang="en-US" sz="3200" b="1" dirty="0">
                <a:latin typeface="+mj-lt"/>
              </a:rPr>
              <a:t>MDA8 Ozone Scatter Plot by Region/Season: Northwest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27" y="1369588"/>
            <a:ext cx="5671181" cy="453694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5105" y="1303020"/>
            <a:ext cx="5754390" cy="4603512"/>
          </a:xfrm>
          <a:prstGeom prst="rect">
            <a:avLst/>
          </a:prstGeom>
        </p:spPr>
      </p:pic>
    </p:spTree>
    <p:extLst>
      <p:ext uri="{BB962C8B-B14F-4D97-AF65-F5344CB8AC3E}">
        <p14:creationId xmlns:p14="http://schemas.microsoft.com/office/powerpoint/2010/main" val="16632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41639" y="130817"/>
            <a:ext cx="5089535" cy="36345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t>EPA Air Monitoring Data: West region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41" y="1079159"/>
            <a:ext cx="2452404" cy="188646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079159"/>
            <a:ext cx="2365664" cy="181974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639" y="3331528"/>
            <a:ext cx="2458644" cy="189126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4352" y="3331528"/>
            <a:ext cx="2512959" cy="193304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1820" y="987610"/>
            <a:ext cx="2484676" cy="191128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7606" y="987611"/>
            <a:ext cx="2484675" cy="191128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9870" y="3331528"/>
            <a:ext cx="2606141" cy="2004724"/>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2842" y="3331528"/>
            <a:ext cx="2399439" cy="1845722"/>
          </a:xfrm>
          <a:prstGeom prst="rect">
            <a:avLst/>
          </a:prstGeom>
        </p:spPr>
      </p:pic>
      <p:cxnSp>
        <p:nvCxnSpPr>
          <p:cNvPr id="12" name="Straight Connector 11"/>
          <p:cNvCxnSpPr/>
          <p:nvPr/>
        </p:nvCxnSpPr>
        <p:spPr>
          <a:xfrm>
            <a:off x="5774724" y="864481"/>
            <a:ext cx="41190" cy="4852581"/>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94045" y="2898899"/>
            <a:ext cx="476412" cy="400110"/>
          </a:xfrm>
          <a:prstGeom prst="rect">
            <a:avLst/>
          </a:prstGeom>
          <a:noFill/>
        </p:spPr>
        <p:txBody>
          <a:bodyPr wrap="none" rtlCol="0">
            <a:spAutoFit/>
          </a:bodyPr>
          <a:lstStyle/>
          <a:p>
            <a:r>
              <a:rPr lang="en-US" sz="2000" b="1" dirty="0"/>
              <a:t>CA</a:t>
            </a:r>
          </a:p>
        </p:txBody>
      </p:sp>
      <p:sp>
        <p:nvSpPr>
          <p:cNvPr id="14" name="TextBox 13"/>
          <p:cNvSpPr txBox="1"/>
          <p:nvPr/>
        </p:nvSpPr>
        <p:spPr>
          <a:xfrm>
            <a:off x="8736496" y="2873365"/>
            <a:ext cx="505267" cy="400110"/>
          </a:xfrm>
          <a:prstGeom prst="rect">
            <a:avLst/>
          </a:prstGeom>
          <a:noFill/>
        </p:spPr>
        <p:txBody>
          <a:bodyPr wrap="none" rtlCol="0">
            <a:spAutoFit/>
          </a:bodyPr>
          <a:lstStyle/>
          <a:p>
            <a:r>
              <a:rPr lang="en-US" sz="2000" b="1" dirty="0"/>
              <a:t>NV</a:t>
            </a:r>
          </a:p>
        </p:txBody>
      </p:sp>
    </p:spTree>
    <p:extLst>
      <p:ext uri="{BB962C8B-B14F-4D97-AF65-F5344CB8AC3E}">
        <p14:creationId xmlns:p14="http://schemas.microsoft.com/office/powerpoint/2010/main" val="609316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708A1E-FB09-4630-A432-0CE18A2F24A4}"/>
              </a:ext>
            </a:extLst>
          </p:cNvPr>
          <p:cNvSpPr txBox="1"/>
          <p:nvPr/>
        </p:nvSpPr>
        <p:spPr>
          <a:xfrm>
            <a:off x="727191" y="762864"/>
            <a:ext cx="3724507" cy="400110"/>
          </a:xfrm>
          <a:prstGeom prst="rect">
            <a:avLst/>
          </a:prstGeom>
          <a:noFill/>
        </p:spPr>
        <p:txBody>
          <a:bodyPr wrap="square" rtlCol="0">
            <a:spAutoFit/>
          </a:bodyPr>
          <a:lstStyle/>
          <a:p>
            <a:pPr algn="ctr"/>
            <a:r>
              <a:rPr lang="en-US" sz="2000" b="1" dirty="0"/>
              <a:t>CAMx</a:t>
            </a:r>
          </a:p>
        </p:txBody>
      </p:sp>
      <p:sp>
        <p:nvSpPr>
          <p:cNvPr id="3" name="TextBox 2">
            <a:extLst>
              <a:ext uri="{FF2B5EF4-FFF2-40B4-BE49-F238E27FC236}">
                <a16:creationId xmlns:a16="http://schemas.microsoft.com/office/drawing/2014/main" id="{AF6D8CCC-288E-401C-8C92-028840B634D6}"/>
              </a:ext>
            </a:extLst>
          </p:cNvPr>
          <p:cNvSpPr txBox="1"/>
          <p:nvPr/>
        </p:nvSpPr>
        <p:spPr>
          <a:xfrm>
            <a:off x="7113912" y="762864"/>
            <a:ext cx="3724507" cy="400110"/>
          </a:xfrm>
          <a:prstGeom prst="rect">
            <a:avLst/>
          </a:prstGeom>
          <a:noFill/>
        </p:spPr>
        <p:txBody>
          <a:bodyPr wrap="square" rtlCol="0">
            <a:spAutoFit/>
          </a:bodyPr>
          <a:lstStyle/>
          <a:p>
            <a:pPr algn="ctr"/>
            <a:r>
              <a:rPr lang="en-US" sz="2000" b="1" dirty="0"/>
              <a:t>CMAQ</a:t>
            </a:r>
          </a:p>
        </p:txBody>
      </p:sp>
      <p:sp>
        <p:nvSpPr>
          <p:cNvPr id="4" name="Rectangle 3">
            <a:extLst>
              <a:ext uri="{FF2B5EF4-FFF2-40B4-BE49-F238E27FC236}">
                <a16:creationId xmlns:a16="http://schemas.microsoft.com/office/drawing/2014/main" id="{498AF411-DC90-46BE-95DD-CF79A2B3D1D7}"/>
              </a:ext>
            </a:extLst>
          </p:cNvPr>
          <p:cNvSpPr/>
          <p:nvPr/>
        </p:nvSpPr>
        <p:spPr>
          <a:xfrm>
            <a:off x="1254569" y="111521"/>
            <a:ext cx="9519505" cy="584775"/>
          </a:xfrm>
          <a:prstGeom prst="rect">
            <a:avLst/>
          </a:prstGeom>
        </p:spPr>
        <p:txBody>
          <a:bodyPr wrap="square">
            <a:spAutoFit/>
          </a:bodyPr>
          <a:lstStyle/>
          <a:p>
            <a:pPr algn="ctr"/>
            <a:r>
              <a:rPr lang="en-US" sz="3200" b="1" dirty="0">
                <a:latin typeface="+mj-lt"/>
              </a:rPr>
              <a:t>MDA8 Ozone Scatter Plot by Region/Season: West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707" y="1501396"/>
            <a:ext cx="5498756" cy="439900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637" y="1501396"/>
            <a:ext cx="5498757" cy="4399005"/>
          </a:xfrm>
          <a:prstGeom prst="rect">
            <a:avLst/>
          </a:prstGeom>
        </p:spPr>
      </p:pic>
    </p:spTree>
    <p:extLst>
      <p:ext uri="{BB962C8B-B14F-4D97-AF65-F5344CB8AC3E}">
        <p14:creationId xmlns:p14="http://schemas.microsoft.com/office/powerpoint/2010/main" val="2956872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C894BD-DCE2-4A96-A9AF-225BBEAC2A40}" type="slidenum">
              <a:rPr lang="en-US" smtClean="0"/>
              <a:pPr/>
              <a:t>28</a:t>
            </a:fld>
            <a:endParaRPr lang="en-US"/>
          </a:p>
        </p:txBody>
      </p:sp>
      <p:pic>
        <p:nvPicPr>
          <p:cNvPr id="3" name="Picture 2"/>
          <p:cNvPicPr>
            <a:picLocks noChangeAspect="1"/>
          </p:cNvPicPr>
          <p:nvPr/>
        </p:nvPicPr>
        <p:blipFill>
          <a:blip r:embed="rId2"/>
          <a:stretch>
            <a:fillRect/>
          </a:stretch>
        </p:blipFill>
        <p:spPr>
          <a:xfrm>
            <a:off x="586854" y="355923"/>
            <a:ext cx="10567602" cy="5894752"/>
          </a:xfrm>
          <a:prstGeom prst="rect">
            <a:avLst/>
          </a:prstGeom>
        </p:spPr>
      </p:pic>
      <p:pic>
        <p:nvPicPr>
          <p:cNvPr id="4" name="Picture 3"/>
          <p:cNvPicPr>
            <a:picLocks noChangeAspect="1"/>
          </p:cNvPicPr>
          <p:nvPr/>
        </p:nvPicPr>
        <p:blipFill>
          <a:blip r:embed="rId3"/>
          <a:stretch>
            <a:fillRect/>
          </a:stretch>
        </p:blipFill>
        <p:spPr>
          <a:xfrm>
            <a:off x="586854" y="-15829"/>
            <a:ext cx="9921922" cy="6204106"/>
          </a:xfrm>
          <a:prstGeom prst="rect">
            <a:avLst/>
          </a:prstGeom>
        </p:spPr>
      </p:pic>
    </p:spTree>
    <p:extLst>
      <p:ext uri="{BB962C8B-B14F-4D97-AF65-F5344CB8AC3E}">
        <p14:creationId xmlns:p14="http://schemas.microsoft.com/office/powerpoint/2010/main" val="377710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012" y="244174"/>
            <a:ext cx="9589827" cy="706272"/>
          </a:xfrm>
        </p:spPr>
        <p:txBody>
          <a:bodyPr>
            <a:normAutofit fontScale="90000"/>
          </a:bodyPr>
          <a:lstStyle/>
          <a:p>
            <a:pPr algn="l"/>
            <a:r>
              <a:rPr lang="en-US" dirty="0"/>
              <a:t>July 22, 2016 - Surface Analysis</a:t>
            </a:r>
          </a:p>
        </p:txBody>
      </p:sp>
      <p:sp>
        <p:nvSpPr>
          <p:cNvPr id="6" name="Rectangle 5"/>
          <p:cNvSpPr/>
          <p:nvPr/>
        </p:nvSpPr>
        <p:spPr>
          <a:xfrm>
            <a:off x="1443356" y="6183521"/>
            <a:ext cx="6894609" cy="43030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38100" dir="2700000" algn="tl" rotWithShape="0">
                    <a:prstClr val="black">
                      <a:alpha val="40000"/>
                    </a:prstClr>
                  </a:outerShdw>
                </a:effectLst>
              </a:rPr>
              <a:t>8:00 AM – 11:00 PM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231" y="904028"/>
            <a:ext cx="6894609" cy="5166360"/>
          </a:xfrm>
          <a:prstGeom prst="rect">
            <a:avLst/>
          </a:prstGeom>
        </p:spPr>
      </p:pic>
      <p:sp>
        <p:nvSpPr>
          <p:cNvPr id="4" name="Rectangle 3">
            <a:extLst>
              <a:ext uri="{FF2B5EF4-FFF2-40B4-BE49-F238E27FC236}">
                <a16:creationId xmlns:a16="http://schemas.microsoft.com/office/drawing/2014/main" id="{2CCDC04E-631B-4111-8089-7E4DD5FA1F81}"/>
              </a:ext>
            </a:extLst>
          </p:cNvPr>
          <p:cNvSpPr/>
          <p:nvPr/>
        </p:nvSpPr>
        <p:spPr>
          <a:xfrm>
            <a:off x="8672361" y="1881813"/>
            <a:ext cx="2974207" cy="2308324"/>
          </a:xfrm>
          <a:prstGeom prst="rect">
            <a:avLst/>
          </a:prstGeom>
        </p:spPr>
        <p:txBody>
          <a:bodyPr wrap="square">
            <a:spAutoFit/>
          </a:bodyPr>
          <a:lstStyle/>
          <a:p>
            <a:r>
              <a:rPr lang="en-US" dirty="0"/>
              <a:t>Pre-frontal trough develops and funnels pollutants up the I-95 corridor</a:t>
            </a:r>
          </a:p>
          <a:p>
            <a:pPr marL="571500" indent="-571500">
              <a:buFontTx/>
              <a:buChar char="-"/>
            </a:pPr>
            <a:endParaRPr lang="en-US" dirty="0"/>
          </a:p>
          <a:p>
            <a:r>
              <a:rPr lang="en-US" dirty="0"/>
              <a:t>Mostly sunny skies throughout the day aid in ozone production</a:t>
            </a:r>
          </a:p>
        </p:txBody>
      </p:sp>
    </p:spTree>
    <p:extLst>
      <p:ext uri="{BB962C8B-B14F-4D97-AF65-F5344CB8AC3E}">
        <p14:creationId xmlns:p14="http://schemas.microsoft.com/office/powerpoint/2010/main" val="3368781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0F543A-B5D7-48B0-B1EE-2453D5BFDD4B}"/>
              </a:ext>
            </a:extLst>
          </p:cNvPr>
          <p:cNvSpPr>
            <a:spLocks noGrp="1"/>
          </p:cNvSpPr>
          <p:nvPr>
            <p:ph idx="1"/>
          </p:nvPr>
        </p:nvSpPr>
        <p:spPr>
          <a:xfrm>
            <a:off x="609600" y="1219200"/>
            <a:ext cx="10972800" cy="5188749"/>
          </a:xfrm>
          <a:solidFill>
            <a:schemeClr val="bg1"/>
          </a:solidFill>
        </p:spPr>
        <p:txBody>
          <a:bodyPr>
            <a:normAutofit fontScale="70000" lnSpcReduction="20000"/>
          </a:bodyPr>
          <a:lstStyle/>
          <a:p>
            <a:pPr lvl="0"/>
            <a:r>
              <a:rPr lang="en-US" u="sng" dirty="0"/>
              <a:t>Introduction and Data Distribution Updates</a:t>
            </a:r>
          </a:p>
          <a:p>
            <a:pPr lvl="0"/>
            <a:r>
              <a:rPr lang="en-US" dirty="0"/>
              <a:t>Welcome and introduction (Zac Adelman)</a:t>
            </a:r>
          </a:p>
          <a:p>
            <a:pPr lvl="0"/>
            <a:r>
              <a:rPr lang="en-US" dirty="0"/>
              <a:t>IWDW Update - Platform status and summary of requests (Shawn McClure)</a:t>
            </a:r>
          </a:p>
          <a:p>
            <a:r>
              <a:rPr lang="en-US" dirty="0"/>
              <a:t>Data updates and Known Issues (Alison Eyth)</a:t>
            </a:r>
          </a:p>
          <a:p>
            <a:pPr marL="109728" lvl="0" indent="0">
              <a:buNone/>
            </a:pPr>
            <a:endParaRPr lang="en-US" dirty="0"/>
          </a:p>
          <a:p>
            <a:pPr lvl="0"/>
            <a:r>
              <a:rPr lang="en-US" u="sng" dirty="0"/>
              <a:t>Model Performance Evaluation Workgroup Presentations</a:t>
            </a:r>
          </a:p>
          <a:p>
            <a:pPr lvl="0"/>
            <a:r>
              <a:rPr lang="en-US" dirty="0"/>
              <a:t>Introduction to the MPE workgroups (Heather Simon)</a:t>
            </a:r>
          </a:p>
          <a:p>
            <a:pPr lvl="0"/>
            <a:r>
              <a:rPr lang="en-US" dirty="0"/>
              <a:t>High Ozone Events in Maintenance/Nonattainment Areas (Kiernan Wholean)</a:t>
            </a:r>
          </a:p>
          <a:p>
            <a:pPr lvl="0"/>
            <a:r>
              <a:rPr lang="en-US" dirty="0"/>
              <a:t>Impact of Mobile Emissions Uncertainty on AQM Performance (Gil Grodzinsky)</a:t>
            </a:r>
          </a:p>
          <a:p>
            <a:r>
              <a:rPr lang="en-US" dirty="0"/>
              <a:t>Long Range Smoke Impacts on AQM Performance (Mat Hollinger)</a:t>
            </a:r>
          </a:p>
          <a:p>
            <a:pPr lvl="0"/>
            <a:r>
              <a:rPr lang="en-US" dirty="0"/>
              <a:t>Impact of Model Bias on Model Projections and Contributions (Byeong Kim)</a:t>
            </a:r>
          </a:p>
          <a:p>
            <a:pPr marL="109728" lvl="0" indent="0">
              <a:buNone/>
            </a:pPr>
            <a:endParaRPr lang="en-US" dirty="0"/>
          </a:p>
          <a:p>
            <a:pPr lvl="0"/>
            <a:r>
              <a:rPr lang="en-US" u="sng" dirty="0"/>
              <a:t>2016v1 presentations on recent modeling and results</a:t>
            </a:r>
            <a:endParaRPr lang="en-US" dirty="0"/>
          </a:p>
          <a:p>
            <a:pPr lvl="0"/>
            <a:r>
              <a:rPr lang="en-US" dirty="0"/>
              <a:t>NYS DEC: CMAQ modeling comparisons between using EPA &amp; IPM and </a:t>
            </a:r>
            <a:br>
              <a:rPr lang="en-US" dirty="0"/>
            </a:br>
            <a:r>
              <a:rPr lang="en-US" dirty="0"/>
              <a:t>ERTAC EGU options and the preliminary 2023 DVF (Jeongran Yun)</a:t>
            </a:r>
          </a:p>
          <a:p>
            <a:pPr lvl="0"/>
            <a:r>
              <a:rPr lang="en-US" dirty="0"/>
              <a:t>LADCO: </a:t>
            </a:r>
            <a:r>
              <a:rPr lang="en-US" dirty="0" err="1"/>
              <a:t>CAMx</a:t>
            </a:r>
            <a:r>
              <a:rPr lang="en-US" dirty="0"/>
              <a:t> MPE Results in the Great Lakes Region: Ozone precursors (Zac Adelman)</a:t>
            </a:r>
          </a:p>
          <a:p>
            <a:pPr lvl="0"/>
            <a:r>
              <a:rPr lang="en-US" dirty="0"/>
              <a:t>EPA: Modeling Performance Evaluation and Sensitivity Overview (Heather Simon)</a:t>
            </a:r>
          </a:p>
          <a:p>
            <a:pPr lvl="0"/>
            <a:endParaRPr lang="en-US" dirty="0"/>
          </a:p>
          <a:p>
            <a:endParaRPr lang="en-US" dirty="0"/>
          </a:p>
        </p:txBody>
      </p:sp>
      <p:sp>
        <p:nvSpPr>
          <p:cNvPr id="3" name="Slide Number Placeholder 2">
            <a:extLst>
              <a:ext uri="{FF2B5EF4-FFF2-40B4-BE49-F238E27FC236}">
                <a16:creationId xmlns:a16="http://schemas.microsoft.com/office/drawing/2014/main" id="{13EBCA51-557A-4C4D-9208-A61C2DEDAD7C}"/>
              </a:ext>
            </a:extLst>
          </p:cNvPr>
          <p:cNvSpPr>
            <a:spLocks noGrp="1"/>
          </p:cNvSpPr>
          <p:nvPr>
            <p:ph type="sldNum" sz="quarter" idx="12"/>
          </p:nvPr>
        </p:nvSpPr>
        <p:spPr/>
        <p:txBody>
          <a:bodyPr/>
          <a:lstStyle/>
          <a:p>
            <a:fld id="{61C894BD-DCE2-4A96-A9AF-225BBEAC2A40}" type="slidenum">
              <a:rPr lang="en-US" smtClean="0"/>
              <a:pPr/>
              <a:t>3</a:t>
            </a:fld>
            <a:endParaRPr lang="en-US"/>
          </a:p>
        </p:txBody>
      </p:sp>
      <p:sp>
        <p:nvSpPr>
          <p:cNvPr id="4" name="Title 3">
            <a:extLst>
              <a:ext uri="{FF2B5EF4-FFF2-40B4-BE49-F238E27FC236}">
                <a16:creationId xmlns:a16="http://schemas.microsoft.com/office/drawing/2014/main" id="{25F3DC08-4F21-430C-AFD6-72B1FF23E959}"/>
              </a:ext>
            </a:extLst>
          </p:cNvPr>
          <p:cNvSpPr>
            <a:spLocks noGrp="1"/>
          </p:cNvSpPr>
          <p:nvPr>
            <p:ph type="title"/>
          </p:nvPr>
        </p:nvSpPr>
        <p:spPr>
          <a:xfrm>
            <a:off x="381000" y="92901"/>
            <a:ext cx="10972800" cy="1143000"/>
          </a:xfrm>
        </p:spPr>
        <p:txBody>
          <a:bodyPr/>
          <a:lstStyle/>
          <a:p>
            <a:r>
              <a:rPr lang="en-US" dirty="0"/>
              <a:t>Agenda for Today</a:t>
            </a:r>
          </a:p>
        </p:txBody>
      </p:sp>
    </p:spTree>
    <p:extLst>
      <p:ext uri="{BB962C8B-B14F-4D97-AF65-F5344CB8AC3E}">
        <p14:creationId xmlns:p14="http://schemas.microsoft.com/office/powerpoint/2010/main" val="821264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839" y="40354"/>
            <a:ext cx="7295547" cy="760863"/>
          </a:xfrm>
        </p:spPr>
        <p:txBody>
          <a:bodyPr>
            <a:normAutofit/>
          </a:bodyPr>
          <a:lstStyle/>
          <a:p>
            <a:pPr algn="ctr"/>
            <a:r>
              <a:rPr lang="en-US" sz="3600" dirty="0"/>
              <a:t>July 22, 2016 - Observations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122" y="830521"/>
            <a:ext cx="7854086" cy="508205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018" y="828513"/>
            <a:ext cx="7857190" cy="5084064"/>
          </a:xfrm>
          <a:prstGeom prst="rect">
            <a:avLst/>
          </a:prstGeom>
        </p:spPr>
      </p:pic>
    </p:spTree>
    <p:extLst>
      <p:ext uri="{BB962C8B-B14F-4D97-AF65-F5344CB8AC3E}">
        <p14:creationId xmlns:p14="http://schemas.microsoft.com/office/powerpoint/2010/main" val="849338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648131" cy="829101"/>
          </a:xfrm>
        </p:spPr>
        <p:txBody>
          <a:bodyPr>
            <a:normAutofit fontScale="90000"/>
          </a:bodyPr>
          <a:lstStyle/>
          <a:p>
            <a:pPr algn="l"/>
            <a:r>
              <a:rPr lang="en-US" dirty="0"/>
              <a:t>July 22, 2016 - </a:t>
            </a:r>
            <a:r>
              <a:rPr lang="en-US" dirty="0" err="1"/>
              <a:t>CAMx</a:t>
            </a:r>
            <a:r>
              <a:rPr lang="en-US" dirty="0"/>
              <a:t> vs CMAQ</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741387"/>
            <a:ext cx="4592782" cy="2971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5218" y="741387"/>
            <a:ext cx="4592782" cy="2971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3618825"/>
            <a:ext cx="4592782" cy="29718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5218" y="3618825"/>
            <a:ext cx="4592782" cy="2971800"/>
          </a:xfrm>
          <a:prstGeom prst="rect">
            <a:avLst/>
          </a:prstGeom>
        </p:spPr>
      </p:pic>
    </p:spTree>
    <p:extLst>
      <p:ext uri="{BB962C8B-B14F-4D97-AF65-F5344CB8AC3E}">
        <p14:creationId xmlns:p14="http://schemas.microsoft.com/office/powerpoint/2010/main" val="2633336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7323" y="186588"/>
            <a:ext cx="8648131" cy="879109"/>
          </a:xfrm>
        </p:spPr>
        <p:txBody>
          <a:bodyPr>
            <a:normAutofit fontScale="90000"/>
          </a:bodyPr>
          <a:lstStyle/>
          <a:p>
            <a:pPr algn="l"/>
            <a:r>
              <a:rPr lang="en-US" dirty="0"/>
              <a:t>July 22, 2016 - </a:t>
            </a:r>
            <a:r>
              <a:rPr lang="en-US" dirty="0" err="1"/>
              <a:t>CAMx</a:t>
            </a:r>
            <a:r>
              <a:rPr lang="en-US" dirty="0"/>
              <a:t> vs CMAQ</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323" y="998616"/>
            <a:ext cx="4475818" cy="5029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9091" y="998616"/>
            <a:ext cx="4475818" cy="5029200"/>
          </a:xfrm>
          <a:prstGeom prst="rect">
            <a:avLst/>
          </a:prstGeom>
        </p:spPr>
      </p:pic>
      <p:sp>
        <p:nvSpPr>
          <p:cNvPr id="19" name="TextBox 18"/>
          <p:cNvSpPr txBox="1"/>
          <p:nvPr/>
        </p:nvSpPr>
        <p:spPr>
          <a:xfrm>
            <a:off x="4751872" y="998617"/>
            <a:ext cx="3377848" cy="584775"/>
          </a:xfrm>
          <a:prstGeom prst="rect">
            <a:avLst/>
          </a:prstGeom>
          <a:noFill/>
        </p:spPr>
        <p:txBody>
          <a:bodyPr wrap="none" rtlCol="0">
            <a:spAutoFit/>
          </a:bodyPr>
          <a:lstStyle/>
          <a:p>
            <a:r>
              <a:rPr lang="en-US" sz="3200" b="1" dirty="0"/>
              <a:t>CAMx      CMAQ</a:t>
            </a:r>
          </a:p>
        </p:txBody>
      </p:sp>
      <p:pic>
        <p:nvPicPr>
          <p:cNvPr id="4" name="Picture 3"/>
          <p:cNvPicPr>
            <a:picLocks noChangeAspect="1"/>
          </p:cNvPicPr>
          <p:nvPr/>
        </p:nvPicPr>
        <p:blipFill>
          <a:blip r:embed="rId5"/>
          <a:stretch>
            <a:fillRect/>
          </a:stretch>
        </p:blipFill>
        <p:spPr>
          <a:xfrm>
            <a:off x="3429434" y="4293661"/>
            <a:ext cx="3240405" cy="2468880"/>
          </a:xfrm>
          <a:prstGeom prst="rect">
            <a:avLst/>
          </a:prstGeom>
          <a:ln w="25400">
            <a:solidFill>
              <a:schemeClr val="tx1"/>
            </a:solidFill>
          </a:ln>
        </p:spPr>
      </p:pic>
    </p:spTree>
    <p:extLst>
      <p:ext uri="{BB962C8B-B14F-4D97-AF65-F5344CB8AC3E}">
        <p14:creationId xmlns:p14="http://schemas.microsoft.com/office/powerpoint/2010/main" val="1636110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High Pressure System Regime</a:t>
            </a:r>
          </a:p>
          <a:p>
            <a:pPr lvl="1"/>
            <a:r>
              <a:rPr lang="en-US" dirty="0" err="1"/>
              <a:t>CAMx</a:t>
            </a:r>
            <a:r>
              <a:rPr lang="en-US" dirty="0"/>
              <a:t> performed slightly better for both events</a:t>
            </a:r>
          </a:p>
          <a:p>
            <a:r>
              <a:rPr lang="en-US" dirty="0"/>
              <a:t>Approaching Cold Front Regime</a:t>
            </a:r>
          </a:p>
          <a:p>
            <a:pPr lvl="1"/>
            <a:r>
              <a:rPr lang="en-US" dirty="0"/>
              <a:t>Both models represented the spatial extent of the exceedances well</a:t>
            </a:r>
          </a:p>
          <a:p>
            <a:r>
              <a:rPr lang="en-US" dirty="0"/>
              <a:t>East Coast/Prefrontal Trough Regime</a:t>
            </a:r>
          </a:p>
          <a:p>
            <a:pPr lvl="1"/>
            <a:r>
              <a:rPr lang="en-US" dirty="0"/>
              <a:t>CMAQ handled this regime better, especially during the pop up thunderstorm</a:t>
            </a:r>
          </a:p>
          <a:p>
            <a:r>
              <a:rPr lang="en-US" dirty="0"/>
              <a:t>CMAQ generally predicts higher ozone levels in Connecticut under all regimes </a:t>
            </a:r>
          </a:p>
          <a:p>
            <a:endParaRPr lang="en-US"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33</a:t>
            </a:fld>
            <a:endParaRPr lang="en-US"/>
          </a:p>
        </p:txBody>
      </p:sp>
    </p:spTree>
    <p:extLst>
      <p:ext uri="{BB962C8B-B14F-4D97-AF65-F5344CB8AC3E}">
        <p14:creationId xmlns:p14="http://schemas.microsoft.com/office/powerpoint/2010/main" val="3864501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a:xfrm>
            <a:off x="914400" y="1752606"/>
            <a:ext cx="10680192" cy="1829761"/>
          </a:xfrm>
        </p:spPr>
        <p:txBody>
          <a:bodyPr>
            <a:normAutofit fontScale="90000"/>
          </a:bodyPr>
          <a:lstStyle/>
          <a:p>
            <a:pPr algn="l"/>
            <a:r>
              <a:rPr lang="en-US" dirty="0"/>
              <a:t>Impact of Mobile Emissions Uncertainty on Air Quality Model Performance </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normAutofit fontScale="92500" lnSpcReduction="20000"/>
          </a:bodyPr>
          <a:lstStyle/>
          <a:p>
            <a:pPr algn="l"/>
            <a:endParaRPr lang="en-US" dirty="0"/>
          </a:p>
          <a:p>
            <a:pPr algn="l"/>
            <a:r>
              <a:rPr lang="en-US" dirty="0"/>
              <a:t>Gil Grodzinsky, Ph.D.</a:t>
            </a:r>
          </a:p>
          <a:p>
            <a:pPr algn="l"/>
            <a:r>
              <a:rPr lang="en-US" dirty="0"/>
              <a:t>Georgia Environmental Protection Division</a:t>
            </a:r>
          </a:p>
          <a:p>
            <a:pPr algn="l"/>
            <a:endParaRPr lang="en-US" dirty="0"/>
          </a:p>
        </p:txBody>
      </p:sp>
    </p:spTree>
    <p:extLst>
      <p:ext uri="{BB962C8B-B14F-4D97-AF65-F5344CB8AC3E}">
        <p14:creationId xmlns:p14="http://schemas.microsoft.com/office/powerpoint/2010/main" val="3215338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E3677E-4A1D-4E0F-9546-34E0E92EB01F}"/>
              </a:ext>
            </a:extLst>
          </p:cNvPr>
          <p:cNvSpPr>
            <a:spLocks noGrp="1"/>
          </p:cNvSpPr>
          <p:nvPr>
            <p:ph idx="1"/>
          </p:nvPr>
        </p:nvSpPr>
        <p:spPr>
          <a:xfrm>
            <a:off x="853440" y="1237493"/>
            <a:ext cx="10728960" cy="4525963"/>
          </a:xfrm>
        </p:spPr>
        <p:txBody>
          <a:bodyPr>
            <a:noAutofit/>
          </a:bodyPr>
          <a:lstStyle/>
          <a:p>
            <a:pPr>
              <a:lnSpc>
                <a:spcPts val="2900"/>
              </a:lnSpc>
              <a:spcBef>
                <a:spcPts val="0"/>
              </a:spcBef>
            </a:pPr>
            <a:r>
              <a:rPr lang="fi-FI" sz="2500" dirty="0"/>
              <a:t>Gil Grodzinsky (GA EPD): Co-chair</a:t>
            </a:r>
          </a:p>
          <a:p>
            <a:pPr>
              <a:lnSpc>
                <a:spcPts val="2900"/>
              </a:lnSpc>
              <a:spcBef>
                <a:spcPts val="0"/>
              </a:spcBef>
            </a:pPr>
            <a:r>
              <a:rPr lang="fi-FI" sz="2500" dirty="0"/>
              <a:t>Jin-Sheng Lin (VDEQ): Co-chair</a:t>
            </a:r>
          </a:p>
          <a:p>
            <a:pPr>
              <a:lnSpc>
                <a:spcPts val="2900"/>
              </a:lnSpc>
              <a:spcBef>
                <a:spcPts val="0"/>
              </a:spcBef>
            </a:pPr>
            <a:r>
              <a:rPr lang="fi-FI" sz="2500" dirty="0"/>
              <a:t>Kristin Stumpf (VDEQ)</a:t>
            </a:r>
          </a:p>
          <a:p>
            <a:pPr>
              <a:lnSpc>
                <a:spcPts val="2900"/>
              </a:lnSpc>
              <a:spcBef>
                <a:spcPts val="0"/>
              </a:spcBef>
            </a:pPr>
            <a:r>
              <a:rPr lang="fi-FI" sz="2500" dirty="0"/>
              <a:t>Sonya Lewis-Cheatham (VDEQ)</a:t>
            </a:r>
          </a:p>
          <a:p>
            <a:pPr>
              <a:lnSpc>
                <a:spcPts val="2900"/>
              </a:lnSpc>
              <a:spcBef>
                <a:spcPts val="0"/>
              </a:spcBef>
            </a:pPr>
            <a:r>
              <a:rPr lang="fi-FI" sz="2500" dirty="0"/>
              <a:t>Byeong-Uk Kim (GA EPD)</a:t>
            </a:r>
          </a:p>
          <a:p>
            <a:pPr>
              <a:lnSpc>
                <a:spcPts val="2900"/>
              </a:lnSpc>
              <a:spcBef>
                <a:spcPts val="0"/>
              </a:spcBef>
            </a:pPr>
            <a:r>
              <a:rPr lang="fi-FI" sz="2500" dirty="0"/>
              <a:t>James Boylan (GA EPD)</a:t>
            </a:r>
          </a:p>
          <a:p>
            <a:pPr>
              <a:lnSpc>
                <a:spcPts val="2900"/>
              </a:lnSpc>
              <a:spcBef>
                <a:spcPts val="0"/>
              </a:spcBef>
            </a:pPr>
            <a:r>
              <a:rPr lang="fi-FI" sz="2500" dirty="0"/>
              <a:t>Tammy Smith-Hayes (GA EPD) </a:t>
            </a:r>
          </a:p>
          <a:p>
            <a:pPr>
              <a:lnSpc>
                <a:spcPts val="2900"/>
              </a:lnSpc>
              <a:spcBef>
                <a:spcPts val="0"/>
              </a:spcBef>
            </a:pPr>
            <a:r>
              <a:rPr lang="fi-FI" sz="2500" dirty="0"/>
              <a:t>Mark Janssen (LADCO)</a:t>
            </a:r>
          </a:p>
          <a:p>
            <a:pPr>
              <a:lnSpc>
                <a:spcPts val="2900"/>
              </a:lnSpc>
              <a:spcBef>
                <a:spcPts val="0"/>
              </a:spcBef>
            </a:pPr>
            <a:r>
              <a:rPr lang="fi-FI" sz="2500" dirty="0"/>
              <a:t>Erik Snyder (EPA Region 6)</a:t>
            </a:r>
          </a:p>
          <a:p>
            <a:pPr>
              <a:lnSpc>
                <a:spcPts val="2900"/>
              </a:lnSpc>
              <a:spcBef>
                <a:spcPts val="0"/>
              </a:spcBef>
            </a:pPr>
            <a:r>
              <a:rPr lang="fi-FI" sz="2500" dirty="0"/>
              <a:t>Norm Possiel (EPA OAQPS)</a:t>
            </a:r>
          </a:p>
          <a:p>
            <a:pPr>
              <a:lnSpc>
                <a:spcPts val="2900"/>
              </a:lnSpc>
              <a:spcBef>
                <a:spcPts val="0"/>
              </a:spcBef>
            </a:pPr>
            <a:r>
              <a:rPr lang="fi-FI" sz="2500" dirty="0"/>
              <a:t>Claudia Toro (ORISE Research Participant, EPA OTAQ)</a:t>
            </a:r>
          </a:p>
          <a:p>
            <a:pPr>
              <a:lnSpc>
                <a:spcPts val="2900"/>
              </a:lnSpc>
              <a:spcBef>
                <a:spcPts val="0"/>
              </a:spcBef>
            </a:pPr>
            <a:r>
              <a:rPr lang="fi-FI" sz="2500" dirty="0"/>
              <a:t>Darrell Sonntag (EPA OTAQ)</a:t>
            </a:r>
          </a:p>
          <a:p>
            <a:pPr>
              <a:lnSpc>
                <a:spcPts val="2900"/>
              </a:lnSpc>
              <a:spcBef>
                <a:spcPts val="0"/>
              </a:spcBef>
            </a:pPr>
            <a:r>
              <a:rPr lang="fi-FI" sz="2500" dirty="0"/>
              <a:t>Margaret Zawacki (EPA OTAQ)</a:t>
            </a:r>
          </a:p>
        </p:txBody>
      </p:sp>
      <p:sp>
        <p:nvSpPr>
          <p:cNvPr id="3" name="Slide Number Placeholder 2">
            <a:extLst>
              <a:ext uri="{FF2B5EF4-FFF2-40B4-BE49-F238E27FC236}">
                <a16:creationId xmlns:a16="http://schemas.microsoft.com/office/drawing/2014/main" id="{CEC2B181-1444-4195-8DBB-C9B468D21EB6}"/>
              </a:ext>
            </a:extLst>
          </p:cNvPr>
          <p:cNvSpPr>
            <a:spLocks noGrp="1"/>
          </p:cNvSpPr>
          <p:nvPr>
            <p:ph type="sldNum" sz="quarter" idx="12"/>
          </p:nvPr>
        </p:nvSpPr>
        <p:spPr/>
        <p:txBody>
          <a:bodyPr/>
          <a:lstStyle/>
          <a:p>
            <a:fld id="{61C894BD-DCE2-4A96-A9AF-225BBEAC2A40}" type="slidenum">
              <a:rPr lang="en-US" smtClean="0"/>
              <a:pPr/>
              <a:t>35</a:t>
            </a:fld>
            <a:endParaRPr lang="en-US"/>
          </a:p>
        </p:txBody>
      </p:sp>
      <p:sp>
        <p:nvSpPr>
          <p:cNvPr id="4" name="Title 3">
            <a:extLst>
              <a:ext uri="{FF2B5EF4-FFF2-40B4-BE49-F238E27FC236}">
                <a16:creationId xmlns:a16="http://schemas.microsoft.com/office/drawing/2014/main" id="{84D1921A-EB2B-46B2-A6E8-8A6EB4DE9FE5}"/>
              </a:ext>
            </a:extLst>
          </p:cNvPr>
          <p:cNvSpPr>
            <a:spLocks noGrp="1"/>
          </p:cNvSpPr>
          <p:nvPr>
            <p:ph type="title"/>
          </p:nvPr>
        </p:nvSpPr>
        <p:spPr/>
        <p:txBody>
          <a:bodyPr/>
          <a:lstStyle/>
          <a:p>
            <a:r>
              <a:rPr lang="en-US" dirty="0"/>
              <a:t>Members </a:t>
            </a:r>
          </a:p>
        </p:txBody>
      </p:sp>
    </p:spTree>
    <p:extLst>
      <p:ext uri="{BB962C8B-B14F-4D97-AF65-F5344CB8AC3E}">
        <p14:creationId xmlns:p14="http://schemas.microsoft.com/office/powerpoint/2010/main" val="2060201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004135-00C3-4F92-B6D0-E8F50E1DE819}"/>
              </a:ext>
            </a:extLst>
          </p:cNvPr>
          <p:cNvSpPr>
            <a:spLocks noGrp="1"/>
          </p:cNvSpPr>
          <p:nvPr>
            <p:ph idx="1"/>
          </p:nvPr>
        </p:nvSpPr>
        <p:spPr>
          <a:xfrm>
            <a:off x="524256" y="1222625"/>
            <a:ext cx="11265408" cy="4995295"/>
          </a:xfrm>
        </p:spPr>
        <p:txBody>
          <a:bodyPr>
            <a:normAutofit/>
          </a:bodyPr>
          <a:lstStyle/>
          <a:p>
            <a:pPr>
              <a:lnSpc>
                <a:spcPts val="3300"/>
              </a:lnSpc>
              <a:spcBef>
                <a:spcPts val="0"/>
              </a:spcBef>
            </a:pPr>
            <a:r>
              <a:rPr lang="en-US" sz="2600" b="1" dirty="0"/>
              <a:t>07/16/2019</a:t>
            </a:r>
            <a:r>
              <a:rPr lang="en-US" sz="2600" dirty="0"/>
              <a:t>: Introductions</a:t>
            </a:r>
          </a:p>
          <a:p>
            <a:pPr>
              <a:lnSpc>
                <a:spcPts val="3300"/>
              </a:lnSpc>
              <a:spcBef>
                <a:spcPts val="0"/>
              </a:spcBef>
            </a:pPr>
            <a:r>
              <a:rPr lang="en-US" sz="2600" b="1" dirty="0"/>
              <a:t>08/12/2019</a:t>
            </a:r>
            <a:r>
              <a:rPr lang="en-US" sz="2600" dirty="0"/>
              <a:t>: Vision, topics, schedule of presentations</a:t>
            </a:r>
          </a:p>
          <a:p>
            <a:pPr>
              <a:lnSpc>
                <a:spcPts val="3300"/>
              </a:lnSpc>
              <a:spcBef>
                <a:spcPts val="0"/>
              </a:spcBef>
            </a:pPr>
            <a:r>
              <a:rPr lang="en-US" sz="2600" dirty="0"/>
              <a:t>0</a:t>
            </a:r>
            <a:r>
              <a:rPr lang="en-US" sz="2600" b="1" dirty="0"/>
              <a:t>9/09/2019</a:t>
            </a:r>
            <a:r>
              <a:rPr lang="en-US" sz="2600" dirty="0"/>
              <a:t>: Presentation to the WG3, “CRC Research Studies Past and Present”, by Mark Janssen (LADCO)</a:t>
            </a:r>
          </a:p>
          <a:p>
            <a:pPr>
              <a:lnSpc>
                <a:spcPts val="3300"/>
              </a:lnSpc>
              <a:spcBef>
                <a:spcPts val="0"/>
              </a:spcBef>
            </a:pPr>
            <a:r>
              <a:rPr lang="en-US" sz="2600" b="1" dirty="0"/>
              <a:t>10/08/2019</a:t>
            </a:r>
            <a:r>
              <a:rPr lang="en-US" sz="2600" dirty="0"/>
              <a:t>: Presentation to the WG3, “MOVES Emissions Sensitivity Testing and Expanding to Air Quality Modeling” by Claudia Toro (ORISE, EPA OTAQ) </a:t>
            </a:r>
          </a:p>
          <a:p>
            <a:pPr>
              <a:lnSpc>
                <a:spcPts val="3300"/>
              </a:lnSpc>
              <a:spcBef>
                <a:spcPts val="0"/>
              </a:spcBef>
            </a:pPr>
            <a:r>
              <a:rPr lang="en-US" sz="2600" b="1" dirty="0"/>
              <a:t>11/04/2019</a:t>
            </a:r>
            <a:r>
              <a:rPr lang="en-US" sz="2600" dirty="0"/>
              <a:t>: Presentation to the WG3, “Overestimations of NOx Emissions by Models” by Mark Janssen (LADCO)</a:t>
            </a:r>
          </a:p>
          <a:p>
            <a:pPr>
              <a:lnSpc>
                <a:spcPts val="3300"/>
              </a:lnSpc>
              <a:spcBef>
                <a:spcPts val="0"/>
              </a:spcBef>
            </a:pPr>
            <a:r>
              <a:rPr lang="en-US" sz="2600" b="1" dirty="0"/>
              <a:t>01/06/2020</a:t>
            </a:r>
            <a:r>
              <a:rPr lang="en-US" sz="2600" dirty="0"/>
              <a:t>: Presentation to the WG3, “Ozone Sensitivity to </a:t>
            </a:r>
            <a:r>
              <a:rPr lang="en-US" sz="2600" dirty="0" err="1"/>
              <a:t>Onroad</a:t>
            </a:r>
            <a:r>
              <a:rPr lang="en-US" sz="2600" dirty="0"/>
              <a:t> NOx Emissions” by Byeong Kim and James Boylan (GA EPD)</a:t>
            </a:r>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661E6884-B24A-4909-AB97-3B7E83F78966}"/>
              </a:ext>
            </a:extLst>
          </p:cNvPr>
          <p:cNvSpPr>
            <a:spLocks noGrp="1"/>
          </p:cNvSpPr>
          <p:nvPr>
            <p:ph type="sldNum" sz="quarter" idx="12"/>
          </p:nvPr>
        </p:nvSpPr>
        <p:spPr/>
        <p:txBody>
          <a:bodyPr/>
          <a:lstStyle/>
          <a:p>
            <a:fld id="{61C894BD-DCE2-4A96-A9AF-225BBEAC2A40}" type="slidenum">
              <a:rPr lang="en-US" smtClean="0"/>
              <a:pPr/>
              <a:t>36</a:t>
            </a:fld>
            <a:endParaRPr lang="en-US"/>
          </a:p>
        </p:txBody>
      </p:sp>
      <p:sp>
        <p:nvSpPr>
          <p:cNvPr id="4" name="Title 3">
            <a:extLst>
              <a:ext uri="{FF2B5EF4-FFF2-40B4-BE49-F238E27FC236}">
                <a16:creationId xmlns:a16="http://schemas.microsoft.com/office/drawing/2014/main" id="{7323E7A5-6CA0-4A29-BE83-6A37309391C6}"/>
              </a:ext>
            </a:extLst>
          </p:cNvPr>
          <p:cNvSpPr>
            <a:spLocks noGrp="1"/>
          </p:cNvSpPr>
          <p:nvPr>
            <p:ph type="title"/>
          </p:nvPr>
        </p:nvSpPr>
        <p:spPr/>
        <p:txBody>
          <a:bodyPr/>
          <a:lstStyle/>
          <a:p>
            <a:r>
              <a:rPr lang="en-US" dirty="0"/>
              <a:t>Activities</a:t>
            </a:r>
          </a:p>
        </p:txBody>
      </p:sp>
    </p:spTree>
    <p:extLst>
      <p:ext uri="{BB962C8B-B14F-4D97-AF65-F5344CB8AC3E}">
        <p14:creationId xmlns:p14="http://schemas.microsoft.com/office/powerpoint/2010/main" val="4183199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004135-00C3-4F92-B6D0-E8F50E1DE819}"/>
              </a:ext>
            </a:extLst>
          </p:cNvPr>
          <p:cNvSpPr>
            <a:spLocks noGrp="1"/>
          </p:cNvSpPr>
          <p:nvPr>
            <p:ph idx="1"/>
          </p:nvPr>
        </p:nvSpPr>
        <p:spPr>
          <a:xfrm>
            <a:off x="609600" y="1207007"/>
            <a:ext cx="10972800" cy="4913377"/>
          </a:xfrm>
        </p:spPr>
        <p:txBody>
          <a:bodyPr>
            <a:normAutofit/>
          </a:bodyPr>
          <a:lstStyle/>
          <a:p>
            <a:pPr>
              <a:lnSpc>
                <a:spcPts val="2900"/>
              </a:lnSpc>
              <a:spcBef>
                <a:spcPts val="0"/>
              </a:spcBef>
            </a:pPr>
            <a:r>
              <a:rPr lang="en-US" sz="2600" b="1" dirty="0"/>
              <a:t>02/10/2020</a:t>
            </a:r>
            <a:r>
              <a:rPr lang="en-US" sz="2600" dirty="0"/>
              <a:t>: Follow up to October presentation to the WG3 with poster, “Comprehensive bottom-up analysis of the </a:t>
            </a:r>
            <a:r>
              <a:rPr lang="en-US" sz="2600" dirty="0" err="1"/>
              <a:t>onroad</a:t>
            </a:r>
            <a:r>
              <a:rPr lang="en-US" sz="2600" dirty="0"/>
              <a:t> mobile emission sector: from NOx emission rates to air quality impacts“ by Claudia Toro (ORISE, EPA OTAQ)</a:t>
            </a:r>
          </a:p>
          <a:p>
            <a:pPr>
              <a:lnSpc>
                <a:spcPts val="2900"/>
              </a:lnSpc>
              <a:spcBef>
                <a:spcPts val="0"/>
              </a:spcBef>
            </a:pPr>
            <a:r>
              <a:rPr lang="en-US" sz="2600" b="1" dirty="0"/>
              <a:t>06/08/2020</a:t>
            </a:r>
            <a:r>
              <a:rPr lang="en-US" sz="2600" dirty="0"/>
              <a:t>: Review of vision, where to go from here (continue with focus on 2016v1 model platform, more input regarding MOVES input uncertainties, better ways to generate MOVES inputs for AQ models)</a:t>
            </a:r>
          </a:p>
          <a:p>
            <a:pPr>
              <a:lnSpc>
                <a:spcPts val="2900"/>
              </a:lnSpc>
              <a:spcBef>
                <a:spcPts val="0"/>
              </a:spcBef>
            </a:pPr>
            <a:r>
              <a:rPr lang="en-US" sz="2600" b="1" dirty="0"/>
              <a:t>08/10/2020</a:t>
            </a:r>
            <a:r>
              <a:rPr lang="en-US" sz="2600" dirty="0"/>
              <a:t>: Presentation to the WG3: “CMAQ Sensitivity Quantifying Ozone Impacts of Speed Distribution, Humidity Adjustment and Input Changes of Mobile Sector in 2016v1 Platform” by </a:t>
            </a:r>
            <a:r>
              <a:rPr lang="en-US" sz="2600" dirty="0" err="1"/>
              <a:t>Jin</a:t>
            </a:r>
            <a:r>
              <a:rPr lang="en-US" sz="2600" dirty="0"/>
              <a:t>-Sheng Lin (VDEQ) and discussion of next steps and SMOKE-MOVES</a:t>
            </a:r>
          </a:p>
          <a:p>
            <a:endParaRPr lang="en-US" dirty="0"/>
          </a:p>
          <a:p>
            <a:endParaRPr lang="en-US" dirty="0"/>
          </a:p>
        </p:txBody>
      </p:sp>
      <p:sp>
        <p:nvSpPr>
          <p:cNvPr id="3" name="Slide Number Placeholder 2">
            <a:extLst>
              <a:ext uri="{FF2B5EF4-FFF2-40B4-BE49-F238E27FC236}">
                <a16:creationId xmlns:a16="http://schemas.microsoft.com/office/drawing/2014/main" id="{661E6884-B24A-4909-AB97-3B7E83F78966}"/>
              </a:ext>
            </a:extLst>
          </p:cNvPr>
          <p:cNvSpPr>
            <a:spLocks noGrp="1"/>
          </p:cNvSpPr>
          <p:nvPr>
            <p:ph type="sldNum" sz="quarter" idx="12"/>
          </p:nvPr>
        </p:nvSpPr>
        <p:spPr/>
        <p:txBody>
          <a:bodyPr/>
          <a:lstStyle/>
          <a:p>
            <a:fld id="{61C894BD-DCE2-4A96-A9AF-225BBEAC2A40}" type="slidenum">
              <a:rPr lang="en-US" smtClean="0"/>
              <a:pPr/>
              <a:t>37</a:t>
            </a:fld>
            <a:endParaRPr lang="en-US"/>
          </a:p>
        </p:txBody>
      </p:sp>
      <p:sp>
        <p:nvSpPr>
          <p:cNvPr id="4" name="Title 3">
            <a:extLst>
              <a:ext uri="{FF2B5EF4-FFF2-40B4-BE49-F238E27FC236}">
                <a16:creationId xmlns:a16="http://schemas.microsoft.com/office/drawing/2014/main" id="{7323E7A5-6CA0-4A29-BE83-6A37309391C6}"/>
              </a:ext>
            </a:extLst>
          </p:cNvPr>
          <p:cNvSpPr>
            <a:spLocks noGrp="1"/>
          </p:cNvSpPr>
          <p:nvPr>
            <p:ph type="title"/>
          </p:nvPr>
        </p:nvSpPr>
        <p:spPr/>
        <p:txBody>
          <a:bodyPr/>
          <a:lstStyle/>
          <a:p>
            <a:r>
              <a:rPr lang="en-US" dirty="0"/>
              <a:t>Activities (</a:t>
            </a:r>
            <a:r>
              <a:rPr lang="en-US" dirty="0" err="1"/>
              <a:t>cnt’d</a:t>
            </a:r>
            <a:r>
              <a:rPr lang="en-US" dirty="0"/>
              <a:t>)</a:t>
            </a:r>
          </a:p>
        </p:txBody>
      </p:sp>
    </p:spTree>
    <p:extLst>
      <p:ext uri="{BB962C8B-B14F-4D97-AF65-F5344CB8AC3E}">
        <p14:creationId xmlns:p14="http://schemas.microsoft.com/office/powerpoint/2010/main" val="3970176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9144000" cy="609600"/>
          </a:xfrm>
        </p:spPr>
        <p:txBody>
          <a:bodyPr>
            <a:normAutofit fontScale="90000"/>
          </a:bodyPr>
          <a:lstStyle/>
          <a:p>
            <a:pPr algn="ctr"/>
            <a:r>
              <a:rPr lang="en-US" sz="3200" dirty="0"/>
              <a:t>Mark Janssen: Past CRC Studies Identifying Uncertainties and Improvements in MOVES Inputs </a:t>
            </a:r>
          </a:p>
        </p:txBody>
      </p:sp>
      <p:sp>
        <p:nvSpPr>
          <p:cNvPr id="3" name="Content Placeholder 2"/>
          <p:cNvSpPr>
            <a:spLocks noGrp="1"/>
          </p:cNvSpPr>
          <p:nvPr>
            <p:ph idx="1"/>
          </p:nvPr>
        </p:nvSpPr>
        <p:spPr>
          <a:xfrm>
            <a:off x="413548" y="1215843"/>
            <a:ext cx="11286836" cy="4953309"/>
          </a:xfrm>
        </p:spPr>
        <p:txBody>
          <a:bodyPr>
            <a:normAutofit fontScale="47500" lnSpcReduction="20000"/>
          </a:bodyPr>
          <a:lstStyle/>
          <a:p>
            <a:pPr marL="457200" indent="-457200">
              <a:lnSpc>
                <a:spcPct val="120000"/>
              </a:lnSpc>
              <a:spcBef>
                <a:spcPts val="0"/>
              </a:spcBef>
            </a:pPr>
            <a:r>
              <a:rPr lang="en-US" sz="5500" dirty="0"/>
              <a:t>Studies sponsored by the Coordinating Research Council (CRC):</a:t>
            </a:r>
          </a:p>
          <a:p>
            <a:pPr marL="633413" indent="-169863">
              <a:lnSpc>
                <a:spcPct val="120000"/>
              </a:lnSpc>
              <a:spcBef>
                <a:spcPts val="0"/>
              </a:spcBef>
            </a:pPr>
            <a:r>
              <a:rPr lang="en-US" sz="4000" b="1" u="sng" dirty="0"/>
              <a:t>CRC A-84</a:t>
            </a:r>
            <a:r>
              <a:rPr lang="en-US" sz="4000" dirty="0"/>
              <a:t>: Age distribution, populations, VMT, road type VMT distributions and speed distributions found most impactful – sensitivity studies  </a:t>
            </a:r>
          </a:p>
          <a:p>
            <a:pPr marL="633413" indent="-169863">
              <a:lnSpc>
                <a:spcPct val="120000"/>
              </a:lnSpc>
              <a:spcBef>
                <a:spcPts val="0"/>
              </a:spcBef>
            </a:pPr>
            <a:r>
              <a:rPr lang="en-US" sz="4000" b="1" u="sng" dirty="0"/>
              <a:t>CRC A-88</a:t>
            </a:r>
            <a:r>
              <a:rPr lang="en-US" sz="4000" dirty="0"/>
              <a:t>: R.L. Polk (IHS) data for age distribution/population and Freight Analysis Framework (FAF) data for long-haul VMT fractions, hoteling hours identified as most reliable datasets</a:t>
            </a:r>
          </a:p>
          <a:p>
            <a:pPr marL="633413" indent="-169863">
              <a:lnSpc>
                <a:spcPct val="120000"/>
              </a:lnSpc>
              <a:spcBef>
                <a:spcPts val="0"/>
              </a:spcBef>
            </a:pPr>
            <a:r>
              <a:rPr lang="en-US" sz="4000" b="1" u="sng" dirty="0"/>
              <a:t>CRC A-100</a:t>
            </a:r>
            <a:r>
              <a:rPr lang="en-US" sz="4000" dirty="0"/>
              <a:t>: Telemetry data acquired to better estimate average speed distributions, hour/day VMT fractions, and road type VMT distributions </a:t>
            </a:r>
          </a:p>
          <a:p>
            <a:pPr marL="633413" indent="-169863">
              <a:lnSpc>
                <a:spcPct val="120000"/>
              </a:lnSpc>
              <a:spcBef>
                <a:spcPts val="0"/>
              </a:spcBef>
            </a:pPr>
            <a:r>
              <a:rPr lang="en-US" sz="4000" b="1" u="sng" dirty="0"/>
              <a:t>CRC A-103</a:t>
            </a:r>
            <a:r>
              <a:rPr lang="en-US" sz="4000" dirty="0"/>
              <a:t>: Guided MOVES users on running MOVES or preparing SMOKE-MOVES inputs for the cloud environment – few could run SMOKE-MOVES from start to finish so limited impact</a:t>
            </a:r>
          </a:p>
          <a:p>
            <a:pPr marL="633413" indent="-169863">
              <a:lnSpc>
                <a:spcPct val="120000"/>
              </a:lnSpc>
              <a:spcBef>
                <a:spcPts val="0"/>
              </a:spcBef>
            </a:pPr>
            <a:r>
              <a:rPr lang="en-US" sz="4000" b="1" u="sng" dirty="0"/>
              <a:t>CRC A-110</a:t>
            </a:r>
            <a:r>
              <a:rPr lang="en-US" sz="4000" dirty="0"/>
              <a:t>: Tried to improve efficiency and speed of MOVES runs through use of the cloud environment and modification to core functions – limited success like CRC A-103</a:t>
            </a:r>
          </a:p>
          <a:p>
            <a:pPr marL="633413" indent="-169863">
              <a:lnSpc>
                <a:spcPct val="120000"/>
              </a:lnSpc>
              <a:spcBef>
                <a:spcPts val="0"/>
              </a:spcBef>
            </a:pPr>
            <a:r>
              <a:rPr lang="en-US" sz="4000" b="1" u="sng" dirty="0"/>
              <a:t>CRC A-115</a:t>
            </a:r>
            <a:r>
              <a:rPr lang="en-US" sz="4000" dirty="0"/>
              <a:t>: Reviewed 4 age distribution profiles and vehicle populations for 2016 and 2017 –  Recommended adjustments be made to default data for 2016 platform and 2017 NEI to account for antiques and older vehicles no longer in service  </a:t>
            </a:r>
          </a:p>
        </p:txBody>
      </p:sp>
      <p:sp>
        <p:nvSpPr>
          <p:cNvPr id="4" name="Slide Number Placeholder 3"/>
          <p:cNvSpPr>
            <a:spLocks noGrp="1"/>
          </p:cNvSpPr>
          <p:nvPr>
            <p:ph type="sldNum" sz="quarter" idx="12"/>
          </p:nvPr>
        </p:nvSpPr>
        <p:spPr/>
        <p:txBody>
          <a:bodyPr/>
          <a:lstStyle/>
          <a:p>
            <a:fld id="{7FB73475-5AAF-4D47-840A-E25B25384645}" type="slidenum">
              <a:rPr lang="en-US" smtClean="0"/>
              <a:t>38</a:t>
            </a:fld>
            <a:endParaRPr lang="en-US"/>
          </a:p>
        </p:txBody>
      </p:sp>
    </p:spTree>
    <p:extLst>
      <p:ext uri="{BB962C8B-B14F-4D97-AF65-F5344CB8AC3E}">
        <p14:creationId xmlns:p14="http://schemas.microsoft.com/office/powerpoint/2010/main" val="3282963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304800"/>
            <a:ext cx="9530993" cy="609600"/>
          </a:xfrm>
        </p:spPr>
        <p:txBody>
          <a:bodyPr>
            <a:normAutofit fontScale="90000"/>
          </a:bodyPr>
          <a:lstStyle/>
          <a:p>
            <a:pPr algn="ctr"/>
            <a:r>
              <a:rPr lang="en-US" sz="3200" dirty="0"/>
              <a:t>Claudia Toro: MOVES Emissions Sensitivity Testing and Expanding to Air Quality Modeling </a:t>
            </a:r>
          </a:p>
        </p:txBody>
      </p:sp>
      <p:sp>
        <p:nvSpPr>
          <p:cNvPr id="3" name="Content Placeholder 2"/>
          <p:cNvSpPr>
            <a:spLocks noGrp="1"/>
          </p:cNvSpPr>
          <p:nvPr>
            <p:ph idx="1"/>
          </p:nvPr>
        </p:nvSpPr>
        <p:spPr>
          <a:xfrm>
            <a:off x="730540" y="1219636"/>
            <a:ext cx="11286836" cy="5452572"/>
          </a:xfrm>
        </p:spPr>
        <p:txBody>
          <a:bodyPr>
            <a:normAutofit/>
          </a:bodyPr>
          <a:lstStyle/>
          <a:p>
            <a:pPr marL="280988" indent="-280988">
              <a:lnSpc>
                <a:spcPct val="120000"/>
              </a:lnSpc>
              <a:spcBef>
                <a:spcPts val="0"/>
              </a:spcBef>
            </a:pPr>
            <a:r>
              <a:rPr lang="en-US" sz="2200" dirty="0"/>
              <a:t>Focus on Light Duty (LD) Vehicles and NOx</a:t>
            </a:r>
          </a:p>
          <a:p>
            <a:pPr marL="280988" indent="-280988">
              <a:lnSpc>
                <a:spcPct val="120000"/>
              </a:lnSpc>
              <a:spcBef>
                <a:spcPts val="0"/>
              </a:spcBef>
            </a:pPr>
            <a:r>
              <a:rPr lang="en-US" sz="2200" dirty="0"/>
              <a:t>Claudia found bottom-up approach more informative in identifying variables most impacting emissions </a:t>
            </a:r>
          </a:p>
          <a:p>
            <a:pPr marL="280988" indent="-280988">
              <a:lnSpc>
                <a:spcPct val="120000"/>
              </a:lnSpc>
              <a:spcBef>
                <a:spcPts val="0"/>
              </a:spcBef>
            </a:pPr>
            <a:r>
              <a:rPr lang="en-US" sz="2200" dirty="0"/>
              <a:t>High power conditions, deterioration rates for running and starts were investigated</a:t>
            </a:r>
          </a:p>
          <a:p>
            <a:pPr marL="712788" lvl="1" indent="-249238">
              <a:lnSpc>
                <a:spcPct val="120000"/>
              </a:lnSpc>
              <a:spcBef>
                <a:spcPts val="0"/>
              </a:spcBef>
            </a:pPr>
            <a:r>
              <a:rPr lang="en-US" sz="2200" dirty="0"/>
              <a:t>Could be adjusted to match model with observations (except winter AM)</a:t>
            </a:r>
          </a:p>
          <a:p>
            <a:pPr marL="712788" lvl="1" indent="-249238">
              <a:lnSpc>
                <a:spcPct val="120000"/>
              </a:lnSpc>
              <a:spcBef>
                <a:spcPts val="0"/>
              </a:spcBef>
            </a:pPr>
            <a:r>
              <a:rPr lang="en-US" sz="2200" dirty="0"/>
              <a:t>High power rates become most impactful in future years</a:t>
            </a:r>
          </a:p>
          <a:p>
            <a:pPr marL="280988" indent="-280988">
              <a:lnSpc>
                <a:spcPct val="120000"/>
              </a:lnSpc>
              <a:spcBef>
                <a:spcPts val="0"/>
              </a:spcBef>
            </a:pPr>
            <a:r>
              <a:rPr lang="en-US" sz="2200" dirty="0"/>
              <a:t>SE and NE US ozone most impacted by these NOx variations</a:t>
            </a:r>
          </a:p>
          <a:p>
            <a:pPr marL="280988" indent="-280988">
              <a:lnSpc>
                <a:spcPct val="120000"/>
              </a:lnSpc>
              <a:spcBef>
                <a:spcPts val="0"/>
              </a:spcBef>
            </a:pPr>
            <a:r>
              <a:rPr lang="en-US" sz="2200" dirty="0"/>
              <a:t>Caveats: </a:t>
            </a:r>
          </a:p>
          <a:p>
            <a:pPr marL="712788" lvl="1" indent="-249238">
              <a:lnSpc>
                <a:spcPct val="120000"/>
              </a:lnSpc>
              <a:spcBef>
                <a:spcPts val="0"/>
              </a:spcBef>
            </a:pPr>
            <a:r>
              <a:rPr lang="en-US" sz="2200" dirty="0"/>
              <a:t>Emissions national scale  </a:t>
            </a:r>
          </a:p>
          <a:p>
            <a:pPr marL="712788" lvl="1" indent="-249238">
              <a:lnSpc>
                <a:spcPct val="120000"/>
              </a:lnSpc>
              <a:spcBef>
                <a:spcPts val="0"/>
              </a:spcBef>
            </a:pPr>
            <a:r>
              <a:rPr lang="en-US" sz="2200" dirty="0"/>
              <a:t>Bottom-up can miss impacts of other sectors (top-down covers all)</a:t>
            </a:r>
          </a:p>
          <a:p>
            <a:pPr marL="713232" lvl="1" indent="-457200">
              <a:lnSpc>
                <a:spcPct val="120000"/>
              </a:lnSpc>
              <a:spcBef>
                <a:spcPts val="0"/>
              </a:spcBef>
            </a:pPr>
            <a:endParaRPr lang="en-US" sz="2600" dirty="0"/>
          </a:p>
        </p:txBody>
      </p:sp>
      <p:sp>
        <p:nvSpPr>
          <p:cNvPr id="4" name="Slide Number Placeholder 3"/>
          <p:cNvSpPr>
            <a:spLocks noGrp="1"/>
          </p:cNvSpPr>
          <p:nvPr>
            <p:ph type="sldNum" sz="quarter" idx="12"/>
          </p:nvPr>
        </p:nvSpPr>
        <p:spPr/>
        <p:txBody>
          <a:bodyPr/>
          <a:lstStyle/>
          <a:p>
            <a:fld id="{7FB73475-5AAF-4D47-840A-E25B25384645}" type="slidenum">
              <a:rPr lang="en-US" smtClean="0"/>
              <a:t>39</a:t>
            </a:fld>
            <a:endParaRPr lang="en-US"/>
          </a:p>
        </p:txBody>
      </p:sp>
    </p:spTree>
    <p:extLst>
      <p:ext uri="{BB962C8B-B14F-4D97-AF65-F5344CB8AC3E}">
        <p14:creationId xmlns:p14="http://schemas.microsoft.com/office/powerpoint/2010/main" val="1097939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a:xfrm>
            <a:off x="914400" y="1752606"/>
            <a:ext cx="10591800" cy="1829761"/>
          </a:xfrm>
        </p:spPr>
        <p:txBody>
          <a:bodyPr/>
          <a:lstStyle/>
          <a:p>
            <a:pPr algn="l"/>
            <a:r>
              <a:rPr lang="en-US"/>
              <a:t>Intermountain West Data Warehouse (IWDW) Update</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a:p>
          <a:p>
            <a:pPr algn="l"/>
            <a:r>
              <a:rPr lang="en-US"/>
              <a:t>Shawn McClure, CIRA</a:t>
            </a:r>
          </a:p>
        </p:txBody>
      </p:sp>
    </p:spTree>
    <p:extLst>
      <p:ext uri="{BB962C8B-B14F-4D97-AF65-F5344CB8AC3E}">
        <p14:creationId xmlns:p14="http://schemas.microsoft.com/office/powerpoint/2010/main" val="1597990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304800"/>
            <a:ext cx="9530993" cy="609600"/>
          </a:xfrm>
        </p:spPr>
        <p:txBody>
          <a:bodyPr>
            <a:normAutofit fontScale="90000"/>
          </a:bodyPr>
          <a:lstStyle/>
          <a:p>
            <a:pPr algn="ctr"/>
            <a:r>
              <a:rPr lang="en-US" sz="3200" dirty="0"/>
              <a:t>Claudia Toro: MOVES Emissions Sensitivity Testing and Expanding to Air Quality Modeling </a:t>
            </a:r>
          </a:p>
        </p:txBody>
      </p:sp>
      <p:sp>
        <p:nvSpPr>
          <p:cNvPr id="3" name="Content Placeholder 2"/>
          <p:cNvSpPr>
            <a:spLocks noGrp="1"/>
          </p:cNvSpPr>
          <p:nvPr>
            <p:ph idx="1"/>
          </p:nvPr>
        </p:nvSpPr>
        <p:spPr>
          <a:xfrm>
            <a:off x="730540" y="1137939"/>
            <a:ext cx="11286836" cy="5452572"/>
          </a:xfrm>
        </p:spPr>
        <p:txBody>
          <a:bodyPr>
            <a:normAutofit/>
          </a:bodyPr>
          <a:lstStyle/>
          <a:p>
            <a:pPr marL="280988" indent="-280988">
              <a:lnSpc>
                <a:spcPct val="120000"/>
              </a:lnSpc>
              <a:spcBef>
                <a:spcPts val="0"/>
              </a:spcBef>
            </a:pPr>
            <a:r>
              <a:rPr lang="en-US" sz="3000" dirty="0"/>
              <a:t>Suggestions</a:t>
            </a:r>
          </a:p>
          <a:p>
            <a:pPr marL="512763" lvl="1" indent="-257175">
              <a:lnSpc>
                <a:spcPct val="120000"/>
              </a:lnSpc>
              <a:spcBef>
                <a:spcPts val="0"/>
              </a:spcBef>
            </a:pPr>
            <a:r>
              <a:rPr lang="en-US" sz="2200" dirty="0"/>
              <a:t>Add CO and HC pollutants</a:t>
            </a:r>
          </a:p>
          <a:p>
            <a:pPr marL="512763" lvl="1" indent="-257175">
              <a:lnSpc>
                <a:spcPct val="120000"/>
              </a:lnSpc>
              <a:spcBef>
                <a:spcPts val="0"/>
              </a:spcBef>
            </a:pPr>
            <a:r>
              <a:rPr lang="en-US" sz="2200" dirty="0"/>
              <a:t>Scaling factors need to be clarified and too simplified, incorporate SMOKE-MOVES approach next time</a:t>
            </a:r>
          </a:p>
          <a:p>
            <a:pPr marL="512763" lvl="1" indent="-257175">
              <a:lnSpc>
                <a:spcPct val="120000"/>
              </a:lnSpc>
              <a:spcBef>
                <a:spcPts val="0"/>
              </a:spcBef>
            </a:pPr>
            <a:r>
              <a:rPr lang="en-US" sz="2200" dirty="0"/>
              <a:t>Compare use of CRC data versus state supplied data on pollutant concentrations</a:t>
            </a:r>
          </a:p>
          <a:p>
            <a:pPr marL="512763" lvl="1" indent="-257175">
              <a:lnSpc>
                <a:spcPct val="120000"/>
              </a:lnSpc>
              <a:spcBef>
                <a:spcPts val="0"/>
              </a:spcBef>
            </a:pPr>
            <a:r>
              <a:rPr lang="en-US" sz="2200" dirty="0"/>
              <a:t>Run local</a:t>
            </a:r>
          </a:p>
          <a:p>
            <a:pPr marL="280988" indent="-280988">
              <a:lnSpc>
                <a:spcPct val="120000"/>
              </a:lnSpc>
              <a:spcBef>
                <a:spcPts val="0"/>
              </a:spcBef>
            </a:pPr>
            <a:r>
              <a:rPr lang="en-US" sz="3000" dirty="0"/>
              <a:t>Study intended to only obtain preliminary findings of potential impact of LD vehicle emissions changes on modeled ambient levels of NOx  </a:t>
            </a:r>
            <a:endParaRPr lang="en-US" sz="2200" dirty="0"/>
          </a:p>
          <a:p>
            <a:pPr marL="713232" lvl="1" indent="-457200">
              <a:lnSpc>
                <a:spcPct val="120000"/>
              </a:lnSpc>
              <a:spcBef>
                <a:spcPts val="0"/>
              </a:spcBef>
            </a:pPr>
            <a:endParaRPr lang="en-US" sz="2600" dirty="0"/>
          </a:p>
        </p:txBody>
      </p:sp>
      <p:sp>
        <p:nvSpPr>
          <p:cNvPr id="4" name="Slide Number Placeholder 3"/>
          <p:cNvSpPr>
            <a:spLocks noGrp="1"/>
          </p:cNvSpPr>
          <p:nvPr>
            <p:ph type="sldNum" sz="quarter" idx="12"/>
          </p:nvPr>
        </p:nvSpPr>
        <p:spPr/>
        <p:txBody>
          <a:bodyPr/>
          <a:lstStyle/>
          <a:p>
            <a:fld id="{7FB73475-5AAF-4D47-840A-E25B25384645}" type="slidenum">
              <a:rPr lang="en-US" smtClean="0"/>
              <a:t>40</a:t>
            </a:fld>
            <a:endParaRPr lang="en-US"/>
          </a:p>
        </p:txBody>
      </p:sp>
    </p:spTree>
    <p:extLst>
      <p:ext uri="{BB962C8B-B14F-4D97-AF65-F5344CB8AC3E}">
        <p14:creationId xmlns:p14="http://schemas.microsoft.com/office/powerpoint/2010/main" val="3677660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984" y="304800"/>
            <a:ext cx="11119103" cy="609600"/>
          </a:xfrm>
        </p:spPr>
        <p:txBody>
          <a:bodyPr>
            <a:normAutofit fontScale="90000"/>
          </a:bodyPr>
          <a:lstStyle/>
          <a:p>
            <a:pPr algn="ctr"/>
            <a:r>
              <a:rPr lang="en-US" sz="3200" dirty="0"/>
              <a:t>Mark Janssen: Overestimations of NOx Emissions by Models</a:t>
            </a:r>
          </a:p>
        </p:txBody>
      </p:sp>
      <p:sp>
        <p:nvSpPr>
          <p:cNvPr id="3" name="Content Placeholder 2"/>
          <p:cNvSpPr>
            <a:spLocks noGrp="1"/>
          </p:cNvSpPr>
          <p:nvPr>
            <p:ph idx="1"/>
          </p:nvPr>
        </p:nvSpPr>
        <p:spPr>
          <a:xfrm>
            <a:off x="466251" y="1028211"/>
            <a:ext cx="11286836" cy="5415261"/>
          </a:xfrm>
        </p:spPr>
        <p:txBody>
          <a:bodyPr>
            <a:normAutofit fontScale="40000" lnSpcReduction="20000"/>
          </a:bodyPr>
          <a:lstStyle/>
          <a:p>
            <a:pPr marL="457200" indent="-285750">
              <a:lnSpc>
                <a:spcPct val="120000"/>
              </a:lnSpc>
              <a:spcBef>
                <a:spcPts val="0"/>
              </a:spcBef>
            </a:pPr>
            <a:r>
              <a:rPr lang="en-US" sz="6000" dirty="0"/>
              <a:t>LD vehicles overestimation - grams pollutant/kg fuel burned decreasing over time but modeling not fully capturing this</a:t>
            </a:r>
          </a:p>
          <a:p>
            <a:pPr marL="457200" indent="-285750">
              <a:lnSpc>
                <a:spcPct val="120000"/>
              </a:lnSpc>
              <a:spcBef>
                <a:spcPts val="0"/>
              </a:spcBef>
            </a:pPr>
            <a:r>
              <a:rPr lang="en-US" sz="6000" dirty="0"/>
              <a:t>Satellites (TROPOMI) not showing emissions signatures from interstates</a:t>
            </a:r>
          </a:p>
          <a:p>
            <a:pPr marL="457200" indent="-285750">
              <a:lnSpc>
                <a:spcPct val="120000"/>
              </a:lnSpc>
              <a:spcBef>
                <a:spcPts val="0"/>
              </a:spcBef>
            </a:pPr>
            <a:r>
              <a:rPr lang="en-US" sz="6000" dirty="0"/>
              <a:t>HD vehicles underestimation – Idling greater than 10 minutes not handled in MOVES (except long-haul truck hoteling)</a:t>
            </a:r>
          </a:p>
          <a:p>
            <a:pPr marL="457200" indent="-285750">
              <a:lnSpc>
                <a:spcPct val="120000"/>
              </a:lnSpc>
              <a:spcBef>
                <a:spcPts val="0"/>
              </a:spcBef>
            </a:pPr>
            <a:r>
              <a:rPr lang="en-US" sz="6000" dirty="0"/>
              <a:t>UC Riverside study/MARAMA presentation - very high percentage of HD diesel vehicles that were running with the SCR at 200°C or lower</a:t>
            </a:r>
          </a:p>
          <a:p>
            <a:pPr marL="712788" lvl="1" indent="-200025">
              <a:lnSpc>
                <a:spcPct val="120000"/>
              </a:lnSpc>
              <a:spcBef>
                <a:spcPts val="0"/>
              </a:spcBef>
            </a:pPr>
            <a:r>
              <a:rPr lang="en-US" sz="5000" dirty="0"/>
              <a:t>Emission control is not very effective at this temperature: could lead to high NOx emissions </a:t>
            </a:r>
          </a:p>
          <a:p>
            <a:pPr marL="457200" indent="-285750">
              <a:lnSpc>
                <a:spcPct val="120000"/>
              </a:lnSpc>
              <a:spcBef>
                <a:spcPts val="0"/>
              </a:spcBef>
            </a:pPr>
            <a:r>
              <a:rPr lang="en-US" sz="6000" dirty="0"/>
              <a:t>Wanted more data from EPA to further estimate if this HD vehicle issue is of greater concern or if Riverside study was just flawed</a:t>
            </a:r>
          </a:p>
          <a:p>
            <a:pPr marL="712788" lvl="1" indent="-200025">
              <a:lnSpc>
                <a:spcPct val="120000"/>
              </a:lnSpc>
              <a:spcBef>
                <a:spcPts val="0"/>
              </a:spcBef>
            </a:pPr>
            <a:r>
              <a:rPr lang="en-US" sz="5000" dirty="0"/>
              <a:t>Current evidence demonstrates for high ozone days, model biased high so maybe EPA not underestimated </a:t>
            </a:r>
          </a:p>
          <a:p>
            <a:pPr marL="457200" indent="-285750">
              <a:lnSpc>
                <a:spcPct val="120000"/>
              </a:lnSpc>
              <a:spcBef>
                <a:spcPts val="0"/>
              </a:spcBef>
            </a:pPr>
            <a:r>
              <a:rPr lang="en-US" sz="6000" dirty="0"/>
              <a:t>EPA mentioned next version of MOVES will fill in this gap</a:t>
            </a:r>
          </a:p>
        </p:txBody>
      </p:sp>
      <p:sp>
        <p:nvSpPr>
          <p:cNvPr id="4" name="Slide Number Placeholder 3"/>
          <p:cNvSpPr>
            <a:spLocks noGrp="1"/>
          </p:cNvSpPr>
          <p:nvPr>
            <p:ph type="sldNum" sz="quarter" idx="12"/>
          </p:nvPr>
        </p:nvSpPr>
        <p:spPr/>
        <p:txBody>
          <a:bodyPr/>
          <a:lstStyle/>
          <a:p>
            <a:fld id="{7FB73475-5AAF-4D47-840A-E25B25384645}" type="slidenum">
              <a:rPr lang="en-US" smtClean="0"/>
              <a:t>41</a:t>
            </a:fld>
            <a:endParaRPr lang="en-US"/>
          </a:p>
        </p:txBody>
      </p:sp>
    </p:spTree>
    <p:extLst>
      <p:ext uri="{BB962C8B-B14F-4D97-AF65-F5344CB8AC3E}">
        <p14:creationId xmlns:p14="http://schemas.microsoft.com/office/powerpoint/2010/main" val="4259717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408" y="357800"/>
            <a:ext cx="11201600" cy="548640"/>
          </a:xfrm>
        </p:spPr>
        <p:txBody>
          <a:bodyPr>
            <a:noAutofit/>
          </a:bodyPr>
          <a:lstStyle/>
          <a:p>
            <a:pPr algn="ctr"/>
            <a:r>
              <a:rPr lang="en-US" sz="2900" dirty="0"/>
              <a:t>Byeong-Uk Kim and James Boylan: Ozone Sensitivity to </a:t>
            </a:r>
            <a:r>
              <a:rPr lang="en-US" sz="2900" dirty="0" err="1"/>
              <a:t>Onroad</a:t>
            </a:r>
            <a:r>
              <a:rPr lang="en-US" sz="2900" dirty="0"/>
              <a:t> NOx Emissions</a:t>
            </a:r>
          </a:p>
        </p:txBody>
      </p:sp>
      <p:sp>
        <p:nvSpPr>
          <p:cNvPr id="3" name="Content Placeholder 2"/>
          <p:cNvSpPr>
            <a:spLocks noGrp="1"/>
          </p:cNvSpPr>
          <p:nvPr>
            <p:ph idx="1"/>
          </p:nvPr>
        </p:nvSpPr>
        <p:spPr>
          <a:xfrm>
            <a:off x="409429" y="1341120"/>
            <a:ext cx="11389579" cy="4678680"/>
          </a:xfrm>
        </p:spPr>
        <p:txBody>
          <a:bodyPr>
            <a:normAutofit/>
          </a:bodyPr>
          <a:lstStyle/>
          <a:p>
            <a:pPr marL="365125" indent="-365125">
              <a:buFont typeface="Wingdings" panose="05000000000000000000" pitchFamily="2" charset="2"/>
              <a:buChar char="Ø"/>
            </a:pPr>
            <a:r>
              <a:rPr lang="en-US" sz="3100" dirty="0"/>
              <a:t>Investigated the sensitivity of ground-level ozone to </a:t>
            </a:r>
            <a:r>
              <a:rPr lang="en-US" sz="3100" dirty="0" err="1"/>
              <a:t>onroad</a:t>
            </a:r>
            <a:r>
              <a:rPr lang="en-US" sz="3100" dirty="0"/>
              <a:t> NOx emissions</a:t>
            </a:r>
          </a:p>
          <a:p>
            <a:pPr lvl="3" indent="-338138">
              <a:buClr>
                <a:schemeClr val="accent1"/>
              </a:buClr>
              <a:buFont typeface="Courier New" panose="02070309020205020404" pitchFamily="49" charset="0"/>
              <a:buChar char="o"/>
            </a:pPr>
            <a:r>
              <a:rPr lang="en-US" sz="2900" dirty="0"/>
              <a:t>Model Performance</a:t>
            </a:r>
          </a:p>
          <a:p>
            <a:pPr lvl="3" indent="-338138">
              <a:buClr>
                <a:schemeClr val="accent1"/>
              </a:buClr>
              <a:buFont typeface="Courier New" panose="02070309020205020404" pitchFamily="49" charset="0"/>
              <a:buChar char="o"/>
            </a:pPr>
            <a:r>
              <a:rPr lang="en-US" sz="2900" dirty="0"/>
              <a:t>Design Values</a:t>
            </a:r>
          </a:p>
          <a:p>
            <a:pPr marL="365125" indent="-365125">
              <a:buFont typeface="Wingdings" panose="05000000000000000000" pitchFamily="2" charset="2"/>
              <a:buChar char="Ø"/>
            </a:pPr>
            <a:r>
              <a:rPr lang="en-US" sz="3100" dirty="0"/>
              <a:t>2011 CAMx (based on EPA’s “eh” platform)</a:t>
            </a:r>
          </a:p>
          <a:p>
            <a:pPr lvl="3" indent="-338138">
              <a:buClr>
                <a:schemeClr val="accent1"/>
              </a:buClr>
              <a:buFont typeface="Courier New" panose="02070309020205020404" pitchFamily="49" charset="0"/>
              <a:buChar char="o"/>
            </a:pPr>
            <a:r>
              <a:rPr lang="en-US" sz="2900" dirty="0"/>
              <a:t>Base run</a:t>
            </a:r>
          </a:p>
          <a:p>
            <a:pPr lvl="3" indent="-338138">
              <a:buClr>
                <a:schemeClr val="accent1"/>
              </a:buClr>
              <a:buFont typeface="Courier New" panose="02070309020205020404" pitchFamily="49" charset="0"/>
              <a:buChar char="o"/>
            </a:pPr>
            <a:r>
              <a:rPr lang="en-US" sz="2900" dirty="0"/>
              <a:t>33% </a:t>
            </a:r>
            <a:r>
              <a:rPr lang="en-US" sz="2900" dirty="0" err="1"/>
              <a:t>onroad</a:t>
            </a:r>
            <a:r>
              <a:rPr lang="en-US" sz="2900" dirty="0"/>
              <a:t> NOx cut run</a:t>
            </a:r>
          </a:p>
          <a:p>
            <a:pPr lvl="3" indent="-338138">
              <a:buClr>
                <a:schemeClr val="accent1"/>
              </a:buClr>
              <a:buFont typeface="Courier New" panose="02070309020205020404" pitchFamily="49" charset="0"/>
              <a:buChar char="o"/>
            </a:pPr>
            <a:r>
              <a:rPr lang="en-US" sz="2900" dirty="0"/>
              <a:t>50% </a:t>
            </a:r>
            <a:r>
              <a:rPr lang="en-US" sz="2900" dirty="0" err="1"/>
              <a:t>onroad</a:t>
            </a:r>
            <a:r>
              <a:rPr lang="en-US" sz="2900" dirty="0"/>
              <a:t> NOx cut run</a:t>
            </a:r>
          </a:p>
        </p:txBody>
      </p:sp>
      <p:sp>
        <p:nvSpPr>
          <p:cNvPr id="4" name="Slide Number Placeholder 3"/>
          <p:cNvSpPr>
            <a:spLocks noGrp="1"/>
          </p:cNvSpPr>
          <p:nvPr>
            <p:ph type="sldNum" sz="quarter" idx="12"/>
          </p:nvPr>
        </p:nvSpPr>
        <p:spPr/>
        <p:txBody>
          <a:bodyPr/>
          <a:lstStyle/>
          <a:p>
            <a:fld id="{91B3F590-BFE6-423D-867F-875EDAFBE285}" type="slidenum">
              <a:rPr lang="en-US" smtClean="0"/>
              <a:t>42</a:t>
            </a:fld>
            <a:endParaRPr lang="en-US"/>
          </a:p>
        </p:txBody>
      </p:sp>
    </p:spTree>
    <p:extLst>
      <p:ext uri="{BB962C8B-B14F-4D97-AF65-F5344CB8AC3E}">
        <p14:creationId xmlns:p14="http://schemas.microsoft.com/office/powerpoint/2010/main" val="1326522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72894-A14B-4D8F-B17D-75965376912B}"/>
              </a:ext>
            </a:extLst>
          </p:cNvPr>
          <p:cNvSpPr>
            <a:spLocks noGrp="1"/>
          </p:cNvSpPr>
          <p:nvPr>
            <p:ph type="title"/>
          </p:nvPr>
        </p:nvSpPr>
        <p:spPr>
          <a:xfrm>
            <a:off x="0" y="371448"/>
            <a:ext cx="12192000" cy="548640"/>
          </a:xfrm>
        </p:spPr>
        <p:txBody>
          <a:bodyPr>
            <a:noAutofit/>
          </a:bodyPr>
          <a:lstStyle/>
          <a:p>
            <a:pPr algn="ctr"/>
            <a:r>
              <a:rPr lang="pt-BR" sz="3400" dirty="0"/>
              <a:t>Normalized Mean Bias: OS, MDA8O3 (</a:t>
            </a:r>
            <a:r>
              <a:rPr lang="en-US" sz="3400" dirty="0"/>
              <a:t>60 ppb Cutoff)</a:t>
            </a:r>
          </a:p>
        </p:txBody>
      </p:sp>
      <p:pic>
        <p:nvPicPr>
          <p:cNvPr id="4" name="Picture 2">
            <a:extLst>
              <a:ext uri="{FF2B5EF4-FFF2-40B4-BE49-F238E27FC236}">
                <a16:creationId xmlns:a16="http://schemas.microsoft.com/office/drawing/2014/main" id="{97E918B2-9C32-4E6A-BC9C-DDC075CD6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4" y="1651735"/>
            <a:ext cx="3989359" cy="361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6087A0A5-78FF-45B3-82CD-6116BDCCD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1534" y="1667103"/>
            <a:ext cx="3989359" cy="3595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15E5F2DA-7CAB-476B-BAFC-EB4281DB6CED}"/>
              </a:ext>
            </a:extLst>
          </p:cNvPr>
          <p:cNvSpPr txBox="1"/>
          <p:nvPr/>
        </p:nvSpPr>
        <p:spPr>
          <a:xfrm>
            <a:off x="1321449" y="1303342"/>
            <a:ext cx="1196161" cy="369332"/>
          </a:xfrm>
          <a:prstGeom prst="rect">
            <a:avLst/>
          </a:prstGeom>
          <a:noFill/>
        </p:spPr>
        <p:txBody>
          <a:bodyPr wrap="none" rtlCol="0">
            <a:spAutoFit/>
          </a:bodyPr>
          <a:lstStyle/>
          <a:p>
            <a:r>
              <a:rPr lang="en-US" dirty="0"/>
              <a:t>Base Run</a:t>
            </a:r>
          </a:p>
        </p:txBody>
      </p:sp>
      <p:sp>
        <p:nvSpPr>
          <p:cNvPr id="7" name="TextBox 6">
            <a:extLst>
              <a:ext uri="{FF2B5EF4-FFF2-40B4-BE49-F238E27FC236}">
                <a16:creationId xmlns:a16="http://schemas.microsoft.com/office/drawing/2014/main" id="{A1E3F9DC-8B44-4B6F-986B-7CDC9804903C}"/>
              </a:ext>
            </a:extLst>
          </p:cNvPr>
          <p:cNvSpPr txBox="1"/>
          <p:nvPr/>
        </p:nvSpPr>
        <p:spPr>
          <a:xfrm>
            <a:off x="4777370" y="1297771"/>
            <a:ext cx="2637260" cy="369332"/>
          </a:xfrm>
          <a:prstGeom prst="rect">
            <a:avLst/>
          </a:prstGeom>
          <a:noFill/>
        </p:spPr>
        <p:txBody>
          <a:bodyPr wrap="none" rtlCol="0">
            <a:spAutoFit/>
          </a:bodyPr>
          <a:lstStyle/>
          <a:p>
            <a:r>
              <a:rPr lang="en-US" dirty="0"/>
              <a:t>33 % </a:t>
            </a:r>
            <a:r>
              <a:rPr lang="en-US" dirty="0" err="1"/>
              <a:t>Onroad</a:t>
            </a:r>
            <a:r>
              <a:rPr lang="en-US" dirty="0"/>
              <a:t> NOx Cut</a:t>
            </a:r>
          </a:p>
        </p:txBody>
      </p:sp>
      <p:sp>
        <p:nvSpPr>
          <p:cNvPr id="8" name="TextBox 7">
            <a:extLst>
              <a:ext uri="{FF2B5EF4-FFF2-40B4-BE49-F238E27FC236}">
                <a16:creationId xmlns:a16="http://schemas.microsoft.com/office/drawing/2014/main" id="{B7F5146F-B5C5-4F94-B60B-E5BF4B448183}"/>
              </a:ext>
            </a:extLst>
          </p:cNvPr>
          <p:cNvSpPr txBox="1"/>
          <p:nvPr/>
        </p:nvSpPr>
        <p:spPr>
          <a:xfrm>
            <a:off x="8782200" y="1297771"/>
            <a:ext cx="2637260" cy="369332"/>
          </a:xfrm>
          <a:prstGeom prst="rect">
            <a:avLst/>
          </a:prstGeom>
          <a:noFill/>
        </p:spPr>
        <p:txBody>
          <a:bodyPr wrap="none" rtlCol="0">
            <a:spAutoFit/>
          </a:bodyPr>
          <a:lstStyle/>
          <a:p>
            <a:r>
              <a:rPr lang="en-US" dirty="0"/>
              <a:t>50 % </a:t>
            </a:r>
            <a:r>
              <a:rPr lang="en-US" dirty="0" err="1"/>
              <a:t>Onroad</a:t>
            </a:r>
            <a:r>
              <a:rPr lang="en-US" dirty="0"/>
              <a:t> NOx Cut</a:t>
            </a:r>
          </a:p>
        </p:txBody>
      </p:sp>
      <p:pic>
        <p:nvPicPr>
          <p:cNvPr id="12" name="Picture 3">
            <a:extLst>
              <a:ext uri="{FF2B5EF4-FFF2-40B4-BE49-F238E27FC236}">
                <a16:creationId xmlns:a16="http://schemas.microsoft.com/office/drawing/2014/main" id="{E55CBC3A-A8D8-4B0C-813D-545DE7D5AA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8423" y="1705389"/>
            <a:ext cx="4011657" cy="3585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6262AD5B-D165-4DB7-BAA8-8299B79FD06F}"/>
              </a:ext>
            </a:extLst>
          </p:cNvPr>
          <p:cNvSpPr txBox="1"/>
          <p:nvPr/>
        </p:nvSpPr>
        <p:spPr>
          <a:xfrm>
            <a:off x="634562" y="5369992"/>
            <a:ext cx="2569934" cy="369332"/>
          </a:xfrm>
          <a:prstGeom prst="rect">
            <a:avLst/>
          </a:prstGeom>
          <a:noFill/>
        </p:spPr>
        <p:txBody>
          <a:bodyPr wrap="none" rtlCol="0">
            <a:spAutoFit/>
          </a:bodyPr>
          <a:lstStyle/>
          <a:p>
            <a:r>
              <a:rPr lang="en-US" dirty="0"/>
              <a:t>Overpredictions in SE</a:t>
            </a:r>
          </a:p>
        </p:txBody>
      </p:sp>
      <p:sp>
        <p:nvSpPr>
          <p:cNvPr id="10" name="TextBox 9">
            <a:extLst>
              <a:ext uri="{FF2B5EF4-FFF2-40B4-BE49-F238E27FC236}">
                <a16:creationId xmlns:a16="http://schemas.microsoft.com/office/drawing/2014/main" id="{EBFE27BB-8903-4C1B-B5F4-3281143F9F92}"/>
              </a:ext>
            </a:extLst>
          </p:cNvPr>
          <p:cNvSpPr txBox="1"/>
          <p:nvPr/>
        </p:nvSpPr>
        <p:spPr>
          <a:xfrm>
            <a:off x="8987504" y="5369992"/>
            <a:ext cx="2719014" cy="369332"/>
          </a:xfrm>
          <a:prstGeom prst="rect">
            <a:avLst/>
          </a:prstGeom>
          <a:noFill/>
        </p:spPr>
        <p:txBody>
          <a:bodyPr wrap="none" rtlCol="0">
            <a:spAutoFit/>
          </a:bodyPr>
          <a:lstStyle/>
          <a:p>
            <a:r>
              <a:rPr lang="en-US" dirty="0"/>
              <a:t>Underpredictions in SE</a:t>
            </a:r>
          </a:p>
        </p:txBody>
      </p:sp>
      <p:sp>
        <p:nvSpPr>
          <p:cNvPr id="14" name="TextBox 13">
            <a:extLst>
              <a:ext uri="{FF2B5EF4-FFF2-40B4-BE49-F238E27FC236}">
                <a16:creationId xmlns:a16="http://schemas.microsoft.com/office/drawing/2014/main" id="{3D345561-C5E9-4D7F-9868-D68E80E93857}"/>
              </a:ext>
            </a:extLst>
          </p:cNvPr>
          <p:cNvSpPr txBox="1"/>
          <p:nvPr/>
        </p:nvSpPr>
        <p:spPr>
          <a:xfrm>
            <a:off x="4676210" y="5363896"/>
            <a:ext cx="2882520" cy="369332"/>
          </a:xfrm>
          <a:prstGeom prst="rect">
            <a:avLst/>
          </a:prstGeom>
          <a:noFill/>
        </p:spPr>
        <p:txBody>
          <a:bodyPr wrap="none" rtlCol="0">
            <a:spAutoFit/>
          </a:bodyPr>
          <a:lstStyle/>
          <a:p>
            <a:r>
              <a:rPr lang="en-US" dirty="0"/>
              <a:t>Good performance in SE</a:t>
            </a:r>
          </a:p>
        </p:txBody>
      </p:sp>
      <p:sp>
        <p:nvSpPr>
          <p:cNvPr id="15" name="Slide Number Placeholder 3">
            <a:extLst>
              <a:ext uri="{FF2B5EF4-FFF2-40B4-BE49-F238E27FC236}">
                <a16:creationId xmlns:a16="http://schemas.microsoft.com/office/drawing/2014/main" id="{1852125C-FEBD-4E6A-8CED-A186099C3B71}"/>
              </a:ext>
            </a:extLst>
          </p:cNvPr>
          <p:cNvSpPr>
            <a:spLocks noGrp="1"/>
          </p:cNvSpPr>
          <p:nvPr>
            <p:ph type="sldNum" sz="quarter" idx="12"/>
          </p:nvPr>
        </p:nvSpPr>
        <p:spPr>
          <a:xfrm>
            <a:off x="11529696" y="6407949"/>
            <a:ext cx="487680" cy="365125"/>
          </a:xfrm>
        </p:spPr>
        <p:txBody>
          <a:bodyPr/>
          <a:lstStyle/>
          <a:p>
            <a:fld id="{B412A585-2A6F-41EC-AF3E-A658A7C99C41}" type="slidenum">
              <a:rPr lang="en-US" smtClean="0"/>
              <a:t>43</a:t>
            </a:fld>
            <a:endParaRPr lang="en-US" dirty="0"/>
          </a:p>
        </p:txBody>
      </p:sp>
    </p:spTree>
    <p:extLst>
      <p:ext uri="{BB962C8B-B14F-4D97-AF65-F5344CB8AC3E}">
        <p14:creationId xmlns:p14="http://schemas.microsoft.com/office/powerpoint/2010/main" val="2586067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8C5D8-5732-46B1-90D9-CCB5F1D02223}"/>
              </a:ext>
            </a:extLst>
          </p:cNvPr>
          <p:cNvSpPr>
            <a:spLocks noGrp="1"/>
          </p:cNvSpPr>
          <p:nvPr>
            <p:ph type="title"/>
          </p:nvPr>
        </p:nvSpPr>
        <p:spPr>
          <a:xfrm>
            <a:off x="1524000" y="342900"/>
            <a:ext cx="9144000" cy="571500"/>
          </a:xfrm>
        </p:spPr>
        <p:txBody>
          <a:bodyPr>
            <a:noAutofit/>
          </a:bodyPr>
          <a:lstStyle/>
          <a:p>
            <a:pPr algn="ctr"/>
            <a:r>
              <a:rPr lang="en-US" sz="3400" dirty="0"/>
              <a:t>Impact on Design Values</a:t>
            </a:r>
          </a:p>
        </p:txBody>
      </p:sp>
      <p:pic>
        <p:nvPicPr>
          <p:cNvPr id="6" name="Picture 5">
            <a:extLst>
              <a:ext uri="{FF2B5EF4-FFF2-40B4-BE49-F238E27FC236}">
                <a16:creationId xmlns:a16="http://schemas.microsoft.com/office/drawing/2014/main" id="{18E480C7-13A8-4096-9757-4D5DFECEDE98}"/>
              </a:ext>
            </a:extLst>
          </p:cNvPr>
          <p:cNvPicPr>
            <a:picLocks noChangeAspect="1"/>
          </p:cNvPicPr>
          <p:nvPr/>
        </p:nvPicPr>
        <p:blipFill>
          <a:blip r:embed="rId2"/>
          <a:stretch>
            <a:fillRect/>
          </a:stretch>
        </p:blipFill>
        <p:spPr>
          <a:xfrm>
            <a:off x="164651" y="1304545"/>
            <a:ext cx="5894773" cy="5000304"/>
          </a:xfrm>
          <a:prstGeom prst="rect">
            <a:avLst/>
          </a:prstGeom>
        </p:spPr>
      </p:pic>
      <p:pic>
        <p:nvPicPr>
          <p:cNvPr id="4" name="Content Placeholder 8">
            <a:extLst>
              <a:ext uri="{FF2B5EF4-FFF2-40B4-BE49-F238E27FC236}">
                <a16:creationId xmlns:a16="http://schemas.microsoft.com/office/drawing/2014/main" id="{8AC4C2AB-34BA-48D3-B95D-CB1FF736D8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62379" y="1313422"/>
            <a:ext cx="5884307" cy="4991426"/>
          </a:xfr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259A22A-F13C-48FF-A265-43FC4693E07A}"/>
                  </a:ext>
                </a:extLst>
              </p:cNvPr>
              <p:cNvSpPr txBox="1"/>
              <p:nvPr/>
            </p:nvSpPr>
            <p:spPr>
              <a:xfrm>
                <a:off x="979081" y="983981"/>
                <a:ext cx="9974077" cy="369332"/>
              </a:xfrm>
              <a:prstGeom prst="rect">
                <a:avLst/>
              </a:prstGeom>
              <a:noFill/>
            </p:spPr>
            <p:txBody>
              <a:bodyPr wrap="none" rtlCol="0">
                <a:spAutoFit/>
              </a:bodyPr>
              <a:lstStyle/>
              <a:p>
                <a:r>
                  <a:rPr lang="en-US" sz="1800" i="0" u="none" strike="noStrike" kern="1200" baseline="0" dirty="0">
                    <a:latin typeface="Lucida Sans Unicode" panose="020B0602030504020204" pitchFamily="34" charset="0"/>
                  </a:rPr>
                  <a:t>    Average DVs (2011-2013)                                                 </a:t>
                </a:r>
                <a:r>
                  <a:rPr lang="en-US" sz="1800" dirty="0">
                    <a:latin typeface="Symbol" panose="05050102010706020507" pitchFamily="18" charset="2"/>
                  </a:rPr>
                  <a:t>D</a:t>
                </a:r>
                <a:r>
                  <a:rPr lang="en-US" sz="1800" dirty="0"/>
                  <a:t>DVs (</a:t>
                </a:r>
                <a14:m>
                  <m:oMath xmlns:m="http://schemas.openxmlformats.org/officeDocument/2006/math">
                    <m:sSub>
                      <m:sSubPr>
                        <m:ctrlPr>
                          <a:rPr lang="en-US" sz="1800" i="1">
                            <a:latin typeface="Cambria Math" panose="02040503050406030204" pitchFamily="18" charset="0"/>
                          </a:rPr>
                        </m:ctrlPr>
                      </m:sSubPr>
                      <m:e>
                        <m:r>
                          <a:rPr lang="en-US" sz="1800" b="1" i="1">
                            <a:latin typeface="Cambria Math" panose="02040503050406030204" pitchFamily="18" charset="0"/>
                          </a:rPr>
                          <m:t>𝑫𝑽</m:t>
                        </m:r>
                      </m:e>
                      <m:sub>
                        <m:r>
                          <a:rPr lang="en-US" sz="1800" b="1" i="1">
                            <a:latin typeface="Cambria Math" panose="02040503050406030204" pitchFamily="18" charset="0"/>
                          </a:rPr>
                          <m:t>𝑨𝑽𝑮</m:t>
                        </m:r>
                      </m:sub>
                    </m:sSub>
                    <m:r>
                      <a:rPr lang="en-US" sz="1800" b="1" i="1">
                        <a:latin typeface="Cambria Math" panose="02040503050406030204" pitchFamily="18" charset="0"/>
                      </a:rPr>
                      <m:t>−</m:t>
                    </m:r>
                    <m:sSub>
                      <m:sSubPr>
                        <m:ctrlPr>
                          <a:rPr lang="en-US" sz="1800" i="1">
                            <a:latin typeface="Cambria Math" panose="02040503050406030204" pitchFamily="18" charset="0"/>
                          </a:rPr>
                        </m:ctrlPr>
                      </m:sSubPr>
                      <m:e>
                        <m:r>
                          <a:rPr lang="en-US" sz="1800" b="1" i="1">
                            <a:latin typeface="Cambria Math" panose="02040503050406030204" pitchFamily="18" charset="0"/>
                          </a:rPr>
                          <m:t>𝑫𝑽</m:t>
                        </m:r>
                      </m:e>
                      <m:sub>
                        <m:r>
                          <a:rPr lang="en-US" sz="1800" b="1" i="1">
                            <a:latin typeface="Cambria Math" panose="02040503050406030204" pitchFamily="18" charset="0"/>
                          </a:rPr>
                          <m:t>𝟑𝟑</m:t>
                        </m:r>
                        <m:r>
                          <a:rPr lang="en-US" sz="1800" b="1" i="1">
                            <a:latin typeface="Cambria Math" panose="02040503050406030204" pitchFamily="18" charset="0"/>
                          </a:rPr>
                          <m:t>%</m:t>
                        </m:r>
                        <m:r>
                          <a:rPr lang="en-US" sz="1800" b="1" i="1">
                            <a:latin typeface="Cambria Math" panose="02040503050406030204" pitchFamily="18" charset="0"/>
                          </a:rPr>
                          <m:t>𝑪𝒖𝒕</m:t>
                        </m:r>
                      </m:sub>
                    </m:sSub>
                  </m:oMath>
                </a14:m>
                <a:r>
                  <a:rPr lang="en-US" sz="1800" dirty="0"/>
                  <a:t>)</a:t>
                </a:r>
                <a:endParaRPr lang="en-US" dirty="0"/>
              </a:p>
            </p:txBody>
          </p:sp>
        </mc:Choice>
        <mc:Fallback xmlns="">
          <p:sp>
            <p:nvSpPr>
              <p:cNvPr id="3" name="TextBox 2">
                <a:extLst>
                  <a:ext uri="{FF2B5EF4-FFF2-40B4-BE49-F238E27FC236}">
                    <a16:creationId xmlns:a16="http://schemas.microsoft.com/office/drawing/2014/main" id="{E259A22A-F13C-48FF-A265-43FC4693E07A}"/>
                  </a:ext>
                </a:extLst>
              </p:cNvPr>
              <p:cNvSpPr txBox="1">
                <a:spLocks noRot="1" noChangeAspect="1" noMove="1" noResize="1" noEditPoints="1" noAdjustHandles="1" noChangeArrowheads="1" noChangeShapeType="1" noTextEdit="1"/>
              </p:cNvSpPr>
              <p:nvPr/>
            </p:nvSpPr>
            <p:spPr>
              <a:xfrm>
                <a:off x="979081" y="983981"/>
                <a:ext cx="9974077" cy="369332"/>
              </a:xfrm>
              <a:prstGeom prst="rect">
                <a:avLst/>
              </a:prstGeom>
              <a:blipFill>
                <a:blip r:embed="rId4"/>
                <a:stretch>
                  <a:fillRect t="-14754" b="-26230"/>
                </a:stretch>
              </a:blipFill>
            </p:spPr>
            <p:txBody>
              <a:bodyPr/>
              <a:lstStyle/>
              <a:p>
                <a:r>
                  <a:rPr lang="en-US">
                    <a:noFill/>
                  </a:rPr>
                  <a:t> </a:t>
                </a:r>
              </a:p>
            </p:txBody>
          </p:sp>
        </mc:Fallback>
      </mc:AlternateContent>
      <p:sp>
        <p:nvSpPr>
          <p:cNvPr id="7" name="Slide Number Placeholder 3">
            <a:extLst>
              <a:ext uri="{FF2B5EF4-FFF2-40B4-BE49-F238E27FC236}">
                <a16:creationId xmlns:a16="http://schemas.microsoft.com/office/drawing/2014/main" id="{55AD9137-7295-47E7-BFDA-0412270CEA6B}"/>
              </a:ext>
            </a:extLst>
          </p:cNvPr>
          <p:cNvSpPr>
            <a:spLocks noGrp="1"/>
          </p:cNvSpPr>
          <p:nvPr>
            <p:ph type="sldNum" sz="quarter" idx="12"/>
          </p:nvPr>
        </p:nvSpPr>
        <p:spPr>
          <a:xfrm>
            <a:off x="11529696" y="6407949"/>
            <a:ext cx="487680" cy="365125"/>
          </a:xfrm>
        </p:spPr>
        <p:txBody>
          <a:bodyPr/>
          <a:lstStyle/>
          <a:p>
            <a:fld id="{B412A585-2A6F-41EC-AF3E-A658A7C99C41}" type="slidenum">
              <a:rPr lang="en-US" smtClean="0"/>
              <a:t>44</a:t>
            </a:fld>
            <a:endParaRPr lang="en-US" dirty="0"/>
          </a:p>
        </p:txBody>
      </p:sp>
    </p:spTree>
    <p:extLst>
      <p:ext uri="{BB962C8B-B14F-4D97-AF65-F5344CB8AC3E}">
        <p14:creationId xmlns:p14="http://schemas.microsoft.com/office/powerpoint/2010/main" val="1388981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6F7B8-8722-4A73-9A76-48A75E16A25F}"/>
              </a:ext>
            </a:extLst>
          </p:cNvPr>
          <p:cNvSpPr>
            <a:spLocks noGrp="1"/>
          </p:cNvSpPr>
          <p:nvPr>
            <p:ph type="title"/>
          </p:nvPr>
        </p:nvSpPr>
        <p:spPr>
          <a:xfrm>
            <a:off x="1828800" y="357800"/>
            <a:ext cx="8837613" cy="548640"/>
          </a:xfrm>
        </p:spPr>
        <p:txBody>
          <a:bodyPr>
            <a:noAutofit/>
          </a:bodyPr>
          <a:lstStyle/>
          <a:p>
            <a:pPr algn="ctr"/>
            <a:r>
              <a:rPr lang="en-US" sz="3400" dirty="0"/>
              <a:t>Ratio of Ozone Design Value Changes</a:t>
            </a:r>
          </a:p>
        </p:txBody>
      </p:sp>
      <p:pic>
        <p:nvPicPr>
          <p:cNvPr id="27" name="Content Placeholder 26">
            <a:extLst>
              <a:ext uri="{FF2B5EF4-FFF2-40B4-BE49-F238E27FC236}">
                <a16:creationId xmlns:a16="http://schemas.microsoft.com/office/drawing/2014/main" id="{EF5DDE2B-A8FD-4858-A665-6D2150C7748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50864" y="1125966"/>
            <a:ext cx="6454252" cy="5474889"/>
          </a:xfrm>
        </p:spPr>
      </p:pic>
      <p:pic>
        <p:nvPicPr>
          <p:cNvPr id="12" name="Picture 11">
            <a:extLst>
              <a:ext uri="{FF2B5EF4-FFF2-40B4-BE49-F238E27FC236}">
                <a16:creationId xmlns:a16="http://schemas.microsoft.com/office/drawing/2014/main" id="{CFC63335-A272-41B5-BBB9-52B0504F5A2E}"/>
              </a:ext>
            </a:extLst>
          </p:cNvPr>
          <p:cNvPicPr>
            <a:picLocks noChangeAspect="1"/>
          </p:cNvPicPr>
          <p:nvPr/>
        </p:nvPicPr>
        <p:blipFill rotWithShape="1">
          <a:blip r:embed="rId4"/>
          <a:srcRect l="57528" t="42587" r="3778" b="13773"/>
          <a:stretch/>
        </p:blipFill>
        <p:spPr>
          <a:xfrm>
            <a:off x="709109" y="2497540"/>
            <a:ext cx="3751313" cy="3384645"/>
          </a:xfrm>
          <a:prstGeom prst="rect">
            <a:avLst/>
          </a:prstGeom>
        </p:spPr>
      </p:pic>
      <p:pic>
        <p:nvPicPr>
          <p:cNvPr id="14" name="Picture 13">
            <a:extLst>
              <a:ext uri="{FF2B5EF4-FFF2-40B4-BE49-F238E27FC236}">
                <a16:creationId xmlns:a16="http://schemas.microsoft.com/office/drawing/2014/main" id="{3AD87634-C44E-496A-B98C-9B9E6659315D}"/>
              </a:ext>
            </a:extLst>
          </p:cNvPr>
          <p:cNvPicPr>
            <a:picLocks noChangeAspect="1"/>
          </p:cNvPicPr>
          <p:nvPr/>
        </p:nvPicPr>
        <p:blipFill rotWithShape="1">
          <a:blip r:embed="rId5"/>
          <a:srcRect l="56740" t="23283" r="6166" b="59403"/>
          <a:stretch/>
        </p:blipFill>
        <p:spPr>
          <a:xfrm>
            <a:off x="831941" y="1056568"/>
            <a:ext cx="3412515" cy="1274200"/>
          </a:xfrm>
          <a:prstGeom prst="rect">
            <a:avLst/>
          </a:prstGeom>
        </p:spPr>
      </p:pic>
      <p:sp>
        <p:nvSpPr>
          <p:cNvPr id="6" name="Slide Number Placeholder 3">
            <a:extLst>
              <a:ext uri="{FF2B5EF4-FFF2-40B4-BE49-F238E27FC236}">
                <a16:creationId xmlns:a16="http://schemas.microsoft.com/office/drawing/2014/main" id="{B8191515-856A-4185-A829-15BBA1B43628}"/>
              </a:ext>
            </a:extLst>
          </p:cNvPr>
          <p:cNvSpPr>
            <a:spLocks noGrp="1"/>
          </p:cNvSpPr>
          <p:nvPr>
            <p:ph type="sldNum" sz="quarter" idx="12"/>
          </p:nvPr>
        </p:nvSpPr>
        <p:spPr>
          <a:xfrm>
            <a:off x="11529696" y="6407949"/>
            <a:ext cx="487680" cy="365125"/>
          </a:xfrm>
        </p:spPr>
        <p:txBody>
          <a:bodyPr/>
          <a:lstStyle/>
          <a:p>
            <a:fld id="{B412A585-2A6F-41EC-AF3E-A658A7C99C41}" type="slidenum">
              <a:rPr lang="en-US" smtClean="0"/>
              <a:t>45</a:t>
            </a:fld>
            <a:endParaRPr lang="en-US" dirty="0"/>
          </a:p>
        </p:txBody>
      </p:sp>
    </p:spTree>
    <p:extLst>
      <p:ext uri="{BB962C8B-B14F-4D97-AF65-F5344CB8AC3E}">
        <p14:creationId xmlns:p14="http://schemas.microsoft.com/office/powerpoint/2010/main" val="1958935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A662-91BC-478E-B576-27A1C3358966}"/>
              </a:ext>
            </a:extLst>
          </p:cNvPr>
          <p:cNvSpPr>
            <a:spLocks noGrp="1"/>
          </p:cNvSpPr>
          <p:nvPr>
            <p:ph type="title"/>
          </p:nvPr>
        </p:nvSpPr>
        <p:spPr>
          <a:xfrm>
            <a:off x="1828801" y="344152"/>
            <a:ext cx="8837612" cy="548640"/>
          </a:xfrm>
        </p:spPr>
        <p:txBody>
          <a:bodyPr>
            <a:noAutofit/>
          </a:bodyPr>
          <a:lstStyle/>
          <a:p>
            <a:pPr algn="ctr"/>
            <a:r>
              <a:rPr lang="en-US" sz="3400" dirty="0"/>
              <a:t>Estimating Ozone DV Impacts</a:t>
            </a:r>
          </a:p>
        </p:txBody>
      </p:sp>
      <p:sp>
        <p:nvSpPr>
          <p:cNvPr id="3" name="Content Placeholder 2">
            <a:extLst>
              <a:ext uri="{FF2B5EF4-FFF2-40B4-BE49-F238E27FC236}">
                <a16:creationId xmlns:a16="http://schemas.microsoft.com/office/drawing/2014/main" id="{732C0A80-D09A-46E0-90FB-889A789A32D1}"/>
              </a:ext>
            </a:extLst>
          </p:cNvPr>
          <p:cNvSpPr>
            <a:spLocks noGrp="1"/>
          </p:cNvSpPr>
          <p:nvPr>
            <p:ph idx="1"/>
          </p:nvPr>
        </p:nvSpPr>
        <p:spPr>
          <a:xfrm>
            <a:off x="829056" y="990600"/>
            <a:ext cx="10655808" cy="4953000"/>
          </a:xfrm>
        </p:spPr>
        <p:txBody>
          <a:bodyPr>
            <a:normAutofit fontScale="85000" lnSpcReduction="20000"/>
          </a:bodyPr>
          <a:lstStyle/>
          <a:p>
            <a:pPr marL="365125" indent="-365125">
              <a:buFont typeface="Wingdings" panose="05000000000000000000" pitchFamily="2" charset="2"/>
              <a:buChar char="Ø"/>
            </a:pPr>
            <a:r>
              <a:rPr lang="en-US" sz="3600" dirty="0"/>
              <a:t>Ozone DV impact from a domain-wide 33% </a:t>
            </a:r>
            <a:r>
              <a:rPr lang="en-US" sz="3600" dirty="0" err="1"/>
              <a:t>onroad</a:t>
            </a:r>
            <a:r>
              <a:rPr lang="en-US" sz="3600" dirty="0"/>
              <a:t> NOx reduction</a:t>
            </a:r>
          </a:p>
          <a:p>
            <a:pPr marL="801688" lvl="2" indent="-457200">
              <a:buClr>
                <a:schemeClr val="accent1"/>
              </a:buClr>
              <a:buFont typeface="Courier New" panose="02070309020205020404" pitchFamily="49" charset="0"/>
              <a:buChar char="o"/>
            </a:pPr>
            <a:r>
              <a:rPr lang="en-US" sz="2900" dirty="0"/>
              <a:t>Atlanta (13-121-0055) = 3.9 ppb</a:t>
            </a:r>
          </a:p>
          <a:p>
            <a:pPr marL="801688" lvl="2" indent="-457200">
              <a:buClr>
                <a:schemeClr val="accent1"/>
              </a:buClr>
              <a:buFont typeface="Courier New" panose="02070309020205020404" pitchFamily="49" charset="0"/>
              <a:buChar char="o"/>
            </a:pPr>
            <a:r>
              <a:rPr lang="en-US" sz="2900" dirty="0"/>
              <a:t>Baltimore (24-251-1001) = 3.5 ppb</a:t>
            </a:r>
          </a:p>
          <a:p>
            <a:pPr marL="801688" lvl="2" indent="-457200">
              <a:buClr>
                <a:schemeClr val="accent1"/>
              </a:buClr>
              <a:buFont typeface="Courier New" panose="02070309020205020404" pitchFamily="49" charset="0"/>
              <a:buChar char="o"/>
            </a:pPr>
            <a:r>
              <a:rPr lang="en-US" sz="2900" dirty="0"/>
              <a:t>Chicago (17-097-1007) = -0.2 ppb</a:t>
            </a:r>
          </a:p>
          <a:p>
            <a:pPr lvl="2">
              <a:buFont typeface="Arial" panose="020B0604020202020204" pitchFamily="34" charset="0"/>
              <a:buChar char="•"/>
            </a:pPr>
            <a:endParaRPr lang="en-US" sz="2400" dirty="0"/>
          </a:p>
          <a:p>
            <a:pPr marL="365125" indent="-365125">
              <a:buFont typeface="Wingdings" panose="05000000000000000000" pitchFamily="2" charset="2"/>
              <a:buChar char="Ø"/>
            </a:pPr>
            <a:r>
              <a:rPr lang="en-US" sz="3600" dirty="0"/>
              <a:t>EXAMPLE - Estimated impact of local 5% </a:t>
            </a:r>
            <a:r>
              <a:rPr lang="en-US" sz="3600" dirty="0" err="1"/>
              <a:t>onroad</a:t>
            </a:r>
            <a:r>
              <a:rPr lang="en-US" sz="3600" dirty="0"/>
              <a:t> NOx reduction due to updated age distributions in MOVES</a:t>
            </a:r>
          </a:p>
          <a:p>
            <a:pPr marL="801688" lvl="2" indent="-457200">
              <a:buClr>
                <a:schemeClr val="accent1"/>
              </a:buClr>
              <a:buFont typeface="Courier New" panose="02070309020205020404" pitchFamily="49" charset="0"/>
              <a:buChar char="o"/>
            </a:pPr>
            <a:r>
              <a:rPr lang="en-US" sz="2900" dirty="0"/>
              <a:t>Atlanta (13-121-0055) = 3.9*(5/33) = 0.59 ppb</a:t>
            </a:r>
          </a:p>
          <a:p>
            <a:pPr marL="801688" lvl="2" indent="-457200">
              <a:buClr>
                <a:schemeClr val="accent1"/>
              </a:buClr>
              <a:buFont typeface="Courier New" panose="02070309020205020404" pitchFamily="49" charset="0"/>
              <a:buChar char="o"/>
            </a:pPr>
            <a:r>
              <a:rPr lang="en-US" sz="2900" dirty="0"/>
              <a:t>Baltimore (24-251-1001) = 3.5*(5/33) = 0.53 ppb</a:t>
            </a:r>
          </a:p>
          <a:p>
            <a:pPr marL="801688" lvl="2" indent="-457200">
              <a:buClr>
                <a:schemeClr val="accent1"/>
              </a:buClr>
              <a:buFont typeface="Courier New" panose="02070309020205020404" pitchFamily="49" charset="0"/>
              <a:buChar char="o"/>
            </a:pPr>
            <a:r>
              <a:rPr lang="en-US" sz="2900" dirty="0"/>
              <a:t>Chicago (17-097-1007) = -0.2*(5/33) = -0.03 ppb</a:t>
            </a:r>
          </a:p>
        </p:txBody>
      </p:sp>
      <p:sp>
        <p:nvSpPr>
          <p:cNvPr id="4" name="Slide Number Placeholder 3">
            <a:extLst>
              <a:ext uri="{FF2B5EF4-FFF2-40B4-BE49-F238E27FC236}">
                <a16:creationId xmlns:a16="http://schemas.microsoft.com/office/drawing/2014/main" id="{42761BF3-0383-4FA1-B7D2-1326068BE2C1}"/>
              </a:ext>
            </a:extLst>
          </p:cNvPr>
          <p:cNvSpPr>
            <a:spLocks noGrp="1"/>
          </p:cNvSpPr>
          <p:nvPr>
            <p:ph type="sldNum" sz="quarter" idx="12"/>
          </p:nvPr>
        </p:nvSpPr>
        <p:spPr>
          <a:xfrm>
            <a:off x="11529696" y="6407949"/>
            <a:ext cx="487680" cy="365125"/>
          </a:xfrm>
        </p:spPr>
        <p:txBody>
          <a:bodyPr/>
          <a:lstStyle/>
          <a:p>
            <a:fld id="{B412A585-2A6F-41EC-AF3E-A658A7C99C41}" type="slidenum">
              <a:rPr lang="en-US" smtClean="0"/>
              <a:t>46</a:t>
            </a:fld>
            <a:endParaRPr lang="en-US" dirty="0"/>
          </a:p>
        </p:txBody>
      </p:sp>
    </p:spTree>
    <p:extLst>
      <p:ext uri="{BB962C8B-B14F-4D97-AF65-F5344CB8AC3E}">
        <p14:creationId xmlns:p14="http://schemas.microsoft.com/office/powerpoint/2010/main" val="3193621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720" y="469187"/>
            <a:ext cx="11085816" cy="609600"/>
          </a:xfrm>
        </p:spPr>
        <p:txBody>
          <a:bodyPr>
            <a:normAutofit fontScale="90000"/>
          </a:bodyPr>
          <a:lstStyle/>
          <a:p>
            <a:pPr algn="ctr"/>
            <a:r>
              <a:rPr lang="en-US" sz="3200" dirty="0" err="1"/>
              <a:t>Jin</a:t>
            </a:r>
            <a:r>
              <a:rPr lang="en-US" sz="3200" dirty="0"/>
              <a:t>-Sheng Lin: CMAQ Sensitivity Quantifying Ozone Impacts of Speed Distribution, Humidity Adjustment and Input Changes of Mobile Sector in 2016v1 Platform</a:t>
            </a:r>
          </a:p>
        </p:txBody>
      </p:sp>
      <p:sp>
        <p:nvSpPr>
          <p:cNvPr id="3" name="Content Placeholder 2"/>
          <p:cNvSpPr>
            <a:spLocks noGrp="1"/>
          </p:cNvSpPr>
          <p:nvPr>
            <p:ph idx="1"/>
          </p:nvPr>
        </p:nvSpPr>
        <p:spPr>
          <a:xfrm>
            <a:off x="452582" y="1520456"/>
            <a:ext cx="11286836" cy="5452572"/>
          </a:xfrm>
        </p:spPr>
        <p:txBody>
          <a:bodyPr>
            <a:normAutofit/>
          </a:bodyPr>
          <a:lstStyle/>
          <a:p>
            <a:pPr marL="457200" indent="-285750">
              <a:lnSpc>
                <a:spcPts val="3400"/>
              </a:lnSpc>
              <a:spcBef>
                <a:spcPts val="0"/>
              </a:spcBef>
            </a:pPr>
            <a:r>
              <a:rPr lang="en-US" sz="3000" dirty="0"/>
              <a:t>Sensitivity of the CMAQ air quality model going from:</a:t>
            </a:r>
          </a:p>
          <a:p>
            <a:pPr marL="712788" lvl="1" indent="-200025">
              <a:lnSpc>
                <a:spcPts val="2900"/>
              </a:lnSpc>
              <a:spcBef>
                <a:spcPts val="0"/>
              </a:spcBef>
            </a:pPr>
            <a:r>
              <a:rPr lang="en-US" sz="2100" dirty="0"/>
              <a:t>NEI2016 beta to NEI2016 v1 inputs</a:t>
            </a:r>
          </a:p>
          <a:p>
            <a:pPr marL="712788" lvl="1" indent="-200025">
              <a:lnSpc>
                <a:spcPts val="2900"/>
              </a:lnSpc>
              <a:spcBef>
                <a:spcPts val="0"/>
              </a:spcBef>
            </a:pPr>
            <a:r>
              <a:rPr lang="en-US" sz="2100" dirty="0"/>
              <a:t>gridded hourly vs. average relative humidity</a:t>
            </a:r>
          </a:p>
          <a:p>
            <a:pPr marL="712788" lvl="1" indent="-200025">
              <a:lnSpc>
                <a:spcPts val="2900"/>
              </a:lnSpc>
              <a:spcBef>
                <a:spcPts val="0"/>
              </a:spcBef>
            </a:pPr>
            <a:r>
              <a:rPr lang="en-US" sz="2100" dirty="0"/>
              <a:t>speed distributions vs. average speed.</a:t>
            </a:r>
          </a:p>
          <a:p>
            <a:pPr marL="457200" indent="-285750">
              <a:lnSpc>
                <a:spcPts val="3400"/>
              </a:lnSpc>
              <a:spcBef>
                <a:spcPts val="0"/>
              </a:spcBef>
            </a:pPr>
            <a:r>
              <a:rPr lang="en-US" sz="3000" dirty="0"/>
              <a:t>Ozone concentrations based on summertime NOx running emissions variations across continental US   </a:t>
            </a:r>
          </a:p>
          <a:p>
            <a:pPr marL="457200" indent="-285750">
              <a:lnSpc>
                <a:spcPts val="3400"/>
              </a:lnSpc>
              <a:spcBef>
                <a:spcPts val="0"/>
              </a:spcBef>
            </a:pPr>
            <a:r>
              <a:rPr lang="en-US" sz="3000" dirty="0"/>
              <a:t>4 scenarios analyzed and compared</a:t>
            </a:r>
          </a:p>
          <a:p>
            <a:pPr marL="712788" lvl="1" indent="-200025">
              <a:lnSpc>
                <a:spcPts val="2900"/>
              </a:lnSpc>
              <a:spcBef>
                <a:spcPts val="0"/>
              </a:spcBef>
            </a:pPr>
            <a:r>
              <a:rPr lang="en-US" sz="2100" dirty="0"/>
              <a:t>Base case with all updates (NEI2016v1, hour gridded RH, speed distribution)</a:t>
            </a:r>
          </a:p>
          <a:p>
            <a:pPr marL="712788" lvl="1" indent="-200025">
              <a:lnSpc>
                <a:spcPts val="2900"/>
              </a:lnSpc>
              <a:spcBef>
                <a:spcPts val="0"/>
              </a:spcBef>
            </a:pPr>
            <a:r>
              <a:rPr lang="en-US" sz="2100" dirty="0"/>
              <a:t>Base case except average speed</a:t>
            </a:r>
          </a:p>
          <a:p>
            <a:pPr marL="712788" lvl="1" indent="-200025">
              <a:lnSpc>
                <a:spcPts val="2900"/>
              </a:lnSpc>
              <a:spcBef>
                <a:spcPts val="0"/>
              </a:spcBef>
            </a:pPr>
            <a:r>
              <a:rPr lang="en-US" sz="2100" dirty="0"/>
              <a:t>Base case except average RH</a:t>
            </a:r>
          </a:p>
          <a:p>
            <a:pPr marL="712788" lvl="1" indent="-200025">
              <a:lnSpc>
                <a:spcPts val="2900"/>
              </a:lnSpc>
              <a:spcBef>
                <a:spcPts val="0"/>
              </a:spcBef>
            </a:pPr>
            <a:r>
              <a:rPr lang="en-US" sz="2100" dirty="0"/>
              <a:t>Case with no updates (NEI2016 beta, average speed and average RH)</a:t>
            </a:r>
            <a:r>
              <a:rPr lang="en-US" sz="2400" dirty="0"/>
              <a:t> </a:t>
            </a:r>
            <a:endParaRPr lang="en-US" sz="2400" b="1" dirty="0"/>
          </a:p>
        </p:txBody>
      </p:sp>
      <p:sp>
        <p:nvSpPr>
          <p:cNvPr id="4" name="Slide Number Placeholder 3"/>
          <p:cNvSpPr>
            <a:spLocks noGrp="1"/>
          </p:cNvSpPr>
          <p:nvPr>
            <p:ph type="sldNum" sz="quarter" idx="12"/>
          </p:nvPr>
        </p:nvSpPr>
        <p:spPr/>
        <p:txBody>
          <a:bodyPr/>
          <a:lstStyle/>
          <a:p>
            <a:fld id="{7FB73475-5AAF-4D47-840A-E25B25384645}" type="slidenum">
              <a:rPr lang="en-US" smtClean="0"/>
              <a:t>47</a:t>
            </a:fld>
            <a:endParaRPr lang="en-US"/>
          </a:p>
        </p:txBody>
      </p:sp>
    </p:spTree>
    <p:extLst>
      <p:ext uri="{BB962C8B-B14F-4D97-AF65-F5344CB8AC3E}">
        <p14:creationId xmlns:p14="http://schemas.microsoft.com/office/powerpoint/2010/main" val="36240174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720" y="469187"/>
            <a:ext cx="11085816" cy="609600"/>
          </a:xfrm>
        </p:spPr>
        <p:txBody>
          <a:bodyPr>
            <a:normAutofit fontScale="90000"/>
          </a:bodyPr>
          <a:lstStyle/>
          <a:p>
            <a:pPr algn="ctr"/>
            <a:r>
              <a:rPr lang="en-US" sz="3200" dirty="0" err="1"/>
              <a:t>Jin</a:t>
            </a:r>
            <a:r>
              <a:rPr lang="en-US" sz="3200" dirty="0"/>
              <a:t>-Sheng Lin: CMAQ Sensitivity Quantifying Ozone Impacts of Speed Distribution, Humidity Adjustment and Input Changes of Mobile Sector in 2016v1 Platform</a:t>
            </a:r>
          </a:p>
        </p:txBody>
      </p:sp>
      <p:sp>
        <p:nvSpPr>
          <p:cNvPr id="3" name="Content Placeholder 2"/>
          <p:cNvSpPr>
            <a:spLocks noGrp="1"/>
          </p:cNvSpPr>
          <p:nvPr>
            <p:ph idx="1"/>
          </p:nvPr>
        </p:nvSpPr>
        <p:spPr>
          <a:xfrm>
            <a:off x="452582" y="1405428"/>
            <a:ext cx="11286836" cy="5452572"/>
          </a:xfrm>
        </p:spPr>
        <p:txBody>
          <a:bodyPr>
            <a:normAutofit/>
          </a:bodyPr>
          <a:lstStyle/>
          <a:p>
            <a:pPr marL="280988" indent="-280988">
              <a:lnSpc>
                <a:spcPct val="120000"/>
              </a:lnSpc>
              <a:spcBef>
                <a:spcPts val="0"/>
              </a:spcBef>
            </a:pPr>
            <a:r>
              <a:rPr lang="en-US" sz="3000" dirty="0"/>
              <a:t>Summary of Results:</a:t>
            </a:r>
          </a:p>
          <a:p>
            <a:pPr marL="712788" lvl="1" indent="-200025">
              <a:lnSpc>
                <a:spcPts val="3000"/>
              </a:lnSpc>
              <a:spcBef>
                <a:spcPts val="0"/>
              </a:spcBef>
            </a:pPr>
            <a:r>
              <a:rPr lang="en-US" dirty="0"/>
              <a:t>NEI2016 beta </a:t>
            </a:r>
            <a:r>
              <a:rPr lang="en-US" dirty="0">
                <a:sym typeface="Wingdings" panose="05000000000000000000" pitchFamily="2" charset="2"/>
              </a:rPr>
              <a:t></a:t>
            </a:r>
            <a:r>
              <a:rPr lang="en-US" dirty="0"/>
              <a:t> NEI2016v1: Greatest impact on ozone (up to 3-5ppb decrease in ozone from large decreases in NOx) due to changes in representative counties and age distribution (except for some northeastern states due to VMT/VPOP updates, or a switch from state-supplied speed to CRC telemetric speed)</a:t>
            </a:r>
          </a:p>
          <a:p>
            <a:pPr marL="712788" lvl="1" indent="-200025">
              <a:lnSpc>
                <a:spcPts val="3000"/>
              </a:lnSpc>
              <a:spcBef>
                <a:spcPts val="0"/>
              </a:spcBef>
            </a:pPr>
            <a:r>
              <a:rPr lang="en-US" dirty="0"/>
              <a:t>Average speed </a:t>
            </a:r>
            <a:r>
              <a:rPr lang="en-US" dirty="0">
                <a:sym typeface="Wingdings" panose="05000000000000000000" pitchFamily="2" charset="2"/>
              </a:rPr>
              <a:t></a:t>
            </a:r>
            <a:r>
              <a:rPr lang="en-US" dirty="0"/>
              <a:t> speed distribution: Potential increase of 1-2ppb ozone from NOx emissions increase</a:t>
            </a:r>
          </a:p>
          <a:p>
            <a:pPr marL="712788" lvl="1" indent="-200025">
              <a:lnSpc>
                <a:spcPts val="3000"/>
              </a:lnSpc>
              <a:spcBef>
                <a:spcPts val="0"/>
              </a:spcBef>
            </a:pPr>
            <a:r>
              <a:rPr lang="en-US" dirty="0"/>
              <a:t>Constant average RH </a:t>
            </a:r>
            <a:r>
              <a:rPr lang="en-US" dirty="0">
                <a:sym typeface="Wingdings" panose="05000000000000000000" pitchFamily="2" charset="2"/>
              </a:rPr>
              <a:t></a:t>
            </a:r>
            <a:r>
              <a:rPr lang="en-US" dirty="0"/>
              <a:t> hour gridded RH: Increase eastern US (up to 1-2ppb), decrease western US 	 </a:t>
            </a:r>
          </a:p>
          <a:p>
            <a:pPr marL="712788" lvl="1" indent="-200025">
              <a:lnSpc>
                <a:spcPts val="3000"/>
              </a:lnSpc>
              <a:spcBef>
                <a:spcPts val="0"/>
              </a:spcBef>
            </a:pPr>
            <a:r>
              <a:rPr lang="en-US" dirty="0"/>
              <a:t>Relative humidity adjustments most complicated: decrease in NOx emissions with increase in RH</a:t>
            </a:r>
          </a:p>
        </p:txBody>
      </p:sp>
      <p:sp>
        <p:nvSpPr>
          <p:cNvPr id="4" name="Slide Number Placeholder 3"/>
          <p:cNvSpPr>
            <a:spLocks noGrp="1"/>
          </p:cNvSpPr>
          <p:nvPr>
            <p:ph type="sldNum" sz="quarter" idx="12"/>
          </p:nvPr>
        </p:nvSpPr>
        <p:spPr/>
        <p:txBody>
          <a:bodyPr/>
          <a:lstStyle/>
          <a:p>
            <a:fld id="{7FB73475-5AAF-4D47-840A-E25B25384645}" type="slidenum">
              <a:rPr lang="en-US" smtClean="0"/>
              <a:t>48</a:t>
            </a:fld>
            <a:endParaRPr lang="en-US"/>
          </a:p>
        </p:txBody>
      </p:sp>
    </p:spTree>
    <p:extLst>
      <p:ext uri="{BB962C8B-B14F-4D97-AF65-F5344CB8AC3E}">
        <p14:creationId xmlns:p14="http://schemas.microsoft.com/office/powerpoint/2010/main" val="1051631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50838"/>
            <a:ext cx="9144000" cy="563562"/>
          </a:xfrm>
        </p:spPr>
        <p:txBody>
          <a:bodyPr>
            <a:noAutofit/>
          </a:bodyPr>
          <a:lstStyle/>
          <a:p>
            <a:pPr algn="ctr"/>
            <a:r>
              <a:rPr lang="en-US" sz="3200" dirty="0"/>
              <a:t>James Boylan: SMOKE-MOVES</a:t>
            </a:r>
          </a:p>
        </p:txBody>
      </p:sp>
      <p:sp>
        <p:nvSpPr>
          <p:cNvPr id="3" name="Content Placeholder 2"/>
          <p:cNvSpPr>
            <a:spLocks noGrp="1"/>
          </p:cNvSpPr>
          <p:nvPr>
            <p:ph idx="1"/>
          </p:nvPr>
        </p:nvSpPr>
        <p:spPr>
          <a:xfrm>
            <a:off x="454429" y="1085087"/>
            <a:ext cx="11249891" cy="5188749"/>
          </a:xfrm>
        </p:spPr>
        <p:txBody>
          <a:bodyPr>
            <a:normAutofit/>
          </a:bodyPr>
          <a:lstStyle/>
          <a:p>
            <a:pPr marL="342900" indent="-342900">
              <a:lnSpc>
                <a:spcPts val="3100"/>
              </a:lnSpc>
              <a:spcBef>
                <a:spcPts val="0"/>
              </a:spcBef>
            </a:pPr>
            <a:r>
              <a:rPr lang="en-US" sz="3000" dirty="0"/>
              <a:t>CMAQ/CAMx sensitivity and uncertainty testing requires multiple AQ model runs with different MOVES input/ output files</a:t>
            </a:r>
          </a:p>
          <a:p>
            <a:pPr marL="342900" indent="-342900">
              <a:lnSpc>
                <a:spcPts val="3100"/>
              </a:lnSpc>
              <a:spcBef>
                <a:spcPts val="0"/>
              </a:spcBef>
            </a:pPr>
            <a:r>
              <a:rPr lang="en-US" sz="3000" dirty="0"/>
              <a:t>The current SMOKE-MOVES system is resource intensive</a:t>
            </a:r>
          </a:p>
          <a:p>
            <a:pPr marL="598488" lvl="1" indent="-196850">
              <a:lnSpc>
                <a:spcPts val="2900"/>
              </a:lnSpc>
              <a:spcBef>
                <a:spcPts val="0"/>
              </a:spcBef>
            </a:pPr>
            <a:r>
              <a:rPr lang="en-US" sz="2200" dirty="0"/>
              <a:t>Very few states have the knowledge or resources to rerun SMOKE-MOVES from start to finish in-house</a:t>
            </a:r>
          </a:p>
          <a:p>
            <a:pPr marL="598488" lvl="1" indent="-196850">
              <a:lnSpc>
                <a:spcPts val="2900"/>
              </a:lnSpc>
              <a:spcBef>
                <a:spcPts val="0"/>
              </a:spcBef>
            </a:pPr>
            <a:r>
              <a:rPr lang="en-US" sz="2200" dirty="0"/>
              <a:t>States must rely on EPA for SMOKE-MOVES outputs</a:t>
            </a:r>
          </a:p>
          <a:p>
            <a:pPr marL="342900" indent="-342900">
              <a:lnSpc>
                <a:spcPts val="3100"/>
              </a:lnSpc>
              <a:spcBef>
                <a:spcPts val="0"/>
              </a:spcBef>
            </a:pPr>
            <a:r>
              <a:rPr lang="en-US" sz="3000" dirty="0"/>
              <a:t>Need to develop an easier process for states to develop new MOVES output files for CMAQ/CAMx modeling</a:t>
            </a:r>
          </a:p>
          <a:p>
            <a:pPr marL="598488" lvl="1" indent="-196850">
              <a:lnSpc>
                <a:spcPts val="2900"/>
              </a:lnSpc>
              <a:spcBef>
                <a:spcPts val="0"/>
              </a:spcBef>
            </a:pPr>
            <a:r>
              <a:rPr lang="en-US" sz="2200" dirty="0"/>
              <a:t>EPA could provide training to states on how to run SMOKE-MOVES</a:t>
            </a:r>
          </a:p>
          <a:p>
            <a:pPr marL="598488" lvl="1" indent="-196850">
              <a:lnSpc>
                <a:spcPts val="2900"/>
              </a:lnSpc>
              <a:spcBef>
                <a:spcPts val="0"/>
              </a:spcBef>
            </a:pPr>
            <a:r>
              <a:rPr lang="en-US" sz="2200" dirty="0"/>
              <a:t>EPA could provide cloud computing services for states to run SMOKE-MOVES</a:t>
            </a:r>
          </a:p>
          <a:p>
            <a:pPr marL="598488" lvl="1" indent="-196850">
              <a:lnSpc>
                <a:spcPts val="2900"/>
              </a:lnSpc>
              <a:spcBef>
                <a:spcPts val="0"/>
              </a:spcBef>
            </a:pPr>
            <a:r>
              <a:rPr lang="en-US" sz="2200" dirty="0"/>
              <a:t>EPA could update and simplify the current SMOKE-MOVES process</a:t>
            </a:r>
          </a:p>
          <a:p>
            <a:pPr marL="598488" lvl="1" indent="-196850">
              <a:lnSpc>
                <a:spcPts val="2900"/>
              </a:lnSpc>
              <a:spcBef>
                <a:spcPts val="0"/>
              </a:spcBef>
            </a:pPr>
            <a:r>
              <a:rPr lang="en-US" sz="2200" dirty="0"/>
              <a:t>EPA could replace SMOKE-MOVES with inventory MOVES (see next slide) </a:t>
            </a:r>
          </a:p>
        </p:txBody>
      </p:sp>
      <p:sp>
        <p:nvSpPr>
          <p:cNvPr id="4" name="Slide Number Placeholder 3"/>
          <p:cNvSpPr>
            <a:spLocks noGrp="1"/>
          </p:cNvSpPr>
          <p:nvPr>
            <p:ph type="sldNum" sz="quarter" idx="12"/>
          </p:nvPr>
        </p:nvSpPr>
        <p:spPr/>
        <p:txBody>
          <a:bodyPr/>
          <a:lstStyle/>
          <a:p>
            <a:fld id="{B412A585-2A6F-41EC-AF3E-A658A7C99C41}" type="slidenum">
              <a:rPr lang="en-US" smtClean="0"/>
              <a:t>49</a:t>
            </a:fld>
            <a:endParaRPr lang="en-US"/>
          </a:p>
        </p:txBody>
      </p:sp>
    </p:spTree>
    <p:extLst>
      <p:ext uri="{BB962C8B-B14F-4D97-AF65-F5344CB8AC3E}">
        <p14:creationId xmlns:p14="http://schemas.microsoft.com/office/powerpoint/2010/main" val="880351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FD2856-3684-4280-9C0C-FE1864F113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9" name="TextBox 8">
            <a:extLst>
              <a:ext uri="{FF2B5EF4-FFF2-40B4-BE49-F238E27FC236}">
                <a16:creationId xmlns:a16="http://schemas.microsoft.com/office/drawing/2014/main" id="{703353B1-093B-4DE2-AD68-671B50F91B42}"/>
              </a:ext>
            </a:extLst>
          </p:cNvPr>
          <p:cNvSpPr txBox="1"/>
          <p:nvPr/>
        </p:nvSpPr>
        <p:spPr>
          <a:xfrm>
            <a:off x="323850" y="1066815"/>
            <a:ext cx="11449686" cy="5493812"/>
          </a:xfrm>
          <a:prstGeom prst="rect">
            <a:avLst/>
          </a:prstGeom>
          <a:solidFill>
            <a:schemeClr val="bg1"/>
          </a:solidFill>
        </p:spPr>
        <p:txBody>
          <a:bodyPr wrap="square" rtlCol="0">
            <a:spAutoFit/>
          </a:bodyPr>
          <a:lstStyle/>
          <a:p>
            <a:pPr>
              <a:spcBef>
                <a:spcPts val="600"/>
              </a:spcBef>
            </a:pPr>
            <a:r>
              <a:rPr lang="en-US" sz="2800" dirty="0"/>
              <a:t>Getting to the IWDW…</a:t>
            </a:r>
          </a:p>
          <a:p>
            <a:pPr marL="285750" indent="-285750">
              <a:spcBef>
                <a:spcPts val="600"/>
              </a:spcBef>
              <a:buFont typeface="Arial" panose="020B0604020202020204" pitchFamily="34" charset="0"/>
              <a:buChar char="•"/>
            </a:pPr>
            <a:r>
              <a:rPr lang="en-US" sz="2000" dirty="0"/>
              <a:t>Web address: </a:t>
            </a:r>
            <a:r>
              <a:rPr lang="en-US" sz="2000" dirty="0">
                <a:hlinkClick r:id="rId2"/>
              </a:rPr>
              <a:t>https://views.cira.colostate.edu/iwdw/</a:t>
            </a:r>
            <a:endParaRPr lang="en-US" sz="2000" dirty="0"/>
          </a:p>
          <a:p>
            <a:pPr marL="285750" indent="-285750">
              <a:spcBef>
                <a:spcPts val="600"/>
              </a:spcBef>
              <a:buFont typeface="Arial" panose="020B0604020202020204" pitchFamily="34" charset="0"/>
              <a:buChar char="•"/>
            </a:pPr>
            <a:r>
              <a:rPr lang="en-US" sz="2000" dirty="0"/>
              <a:t>Google search terms: “</a:t>
            </a:r>
            <a:r>
              <a:rPr lang="en-US" sz="2000" b="1" dirty="0" err="1"/>
              <a:t>iwdw</a:t>
            </a:r>
            <a:r>
              <a:rPr lang="en-US" sz="2000" dirty="0"/>
              <a:t>”, “intermountain data warehouse”, “wrap data warehouse”</a:t>
            </a:r>
          </a:p>
          <a:p>
            <a:pPr>
              <a:spcBef>
                <a:spcPts val="600"/>
              </a:spcBef>
            </a:pPr>
            <a:endParaRPr lang="en-US" sz="2800" dirty="0"/>
          </a:p>
          <a:p>
            <a:pPr>
              <a:spcBef>
                <a:spcPts val="600"/>
              </a:spcBef>
            </a:pPr>
            <a:r>
              <a:rPr lang="en-US" sz="2800" dirty="0"/>
              <a:t>Registering and logging in… </a:t>
            </a:r>
          </a:p>
          <a:p>
            <a:pPr marL="285750" indent="-285750">
              <a:spcBef>
                <a:spcPts val="600"/>
              </a:spcBef>
              <a:buFont typeface="Arial" panose="020B0604020202020204" pitchFamily="34" charset="0"/>
              <a:buChar char="•"/>
            </a:pPr>
            <a:r>
              <a:rPr lang="en-US" sz="2000" dirty="0"/>
              <a:t>Registration page: </a:t>
            </a:r>
            <a:r>
              <a:rPr lang="en-US" sz="2000" dirty="0">
                <a:solidFill>
                  <a:schemeClr val="tx1">
                    <a:lumMod val="65000"/>
                    <a:lumOff val="35000"/>
                  </a:schemeClr>
                </a:solidFill>
                <a:hlinkClick r:id="rId3"/>
              </a:rPr>
              <a:t>https://views.cira.colostate.edu/iwdw/Auth/Register.aspx</a:t>
            </a:r>
            <a:endParaRPr lang="en-US" sz="2000" dirty="0">
              <a:solidFill>
                <a:schemeClr val="tx1">
                  <a:lumMod val="65000"/>
                  <a:lumOff val="35000"/>
                </a:schemeClr>
              </a:solidFill>
            </a:endParaRPr>
          </a:p>
          <a:p>
            <a:pPr marL="285750" indent="-285750">
              <a:spcBef>
                <a:spcPts val="600"/>
              </a:spcBef>
              <a:buFont typeface="Arial" panose="020B0604020202020204" pitchFamily="34" charset="0"/>
              <a:buChar char="•"/>
            </a:pPr>
            <a:r>
              <a:rPr lang="en-US" sz="2000" dirty="0"/>
              <a:t>Required info: Name, email address, organization, state</a:t>
            </a:r>
            <a:endParaRPr lang="en-US" sz="1600" dirty="0">
              <a:solidFill>
                <a:schemeClr val="tx1">
                  <a:lumMod val="65000"/>
                  <a:lumOff val="35000"/>
                </a:schemeClr>
              </a:solidFill>
            </a:endParaRPr>
          </a:p>
          <a:p>
            <a:pPr>
              <a:spcBef>
                <a:spcPts val="600"/>
              </a:spcBef>
            </a:pPr>
            <a:endParaRPr lang="en-US" sz="2800" dirty="0">
              <a:solidFill>
                <a:schemeClr val="tx1">
                  <a:lumMod val="65000"/>
                  <a:lumOff val="35000"/>
                </a:schemeClr>
              </a:solidFill>
            </a:endParaRPr>
          </a:p>
          <a:p>
            <a:pPr>
              <a:spcBef>
                <a:spcPts val="600"/>
              </a:spcBef>
            </a:pPr>
            <a:r>
              <a:rPr lang="en-US" sz="2800" dirty="0"/>
              <a:t>Finding NEIC 2016 data and metadata… </a:t>
            </a:r>
          </a:p>
          <a:p>
            <a:pPr marL="285750" indent="-285750">
              <a:spcBef>
                <a:spcPts val="600"/>
              </a:spcBef>
              <a:buFont typeface="Arial" panose="020B0604020202020204" pitchFamily="34" charset="0"/>
              <a:buChar char="•"/>
            </a:pPr>
            <a:r>
              <a:rPr lang="en-US" sz="2000" dirty="0">
                <a:hlinkClick r:id="rId4"/>
              </a:rPr>
              <a:t>NEIC platform information </a:t>
            </a:r>
            <a:r>
              <a:rPr lang="en-US" sz="1600" dirty="0">
                <a:solidFill>
                  <a:schemeClr val="tx1">
                    <a:lumMod val="65000"/>
                    <a:lumOff val="35000"/>
                  </a:schemeClr>
                </a:solidFill>
              </a:rPr>
              <a:t>(</a:t>
            </a:r>
            <a:r>
              <a:rPr lang="en-US" sz="1600" dirty="0">
                <a:solidFill>
                  <a:schemeClr val="tx1">
                    <a:lumMod val="65000"/>
                    <a:lumOff val="35000"/>
                  </a:schemeClr>
                </a:solidFill>
                <a:hlinkClick r:id="rId4">
                  <a:extLst>
                    <a:ext uri="{A12FA001-AC4F-418D-AE19-62706E023703}">
                      <ahyp:hlinkClr xmlns:ahyp="http://schemas.microsoft.com/office/drawing/2018/hyperlinkcolor" val="tx"/>
                    </a:ext>
                  </a:extLst>
                </a:hlinkClick>
              </a:rPr>
              <a:t>https://views.cira.colostate.edu/iwdw/Modeling/Platforms.aspx</a:t>
            </a:r>
            <a:r>
              <a:rPr lang="en-US" sz="1600" dirty="0">
                <a:solidFill>
                  <a:schemeClr val="tx1">
                    <a:lumMod val="65000"/>
                    <a:lumOff val="35000"/>
                  </a:schemeClr>
                </a:solidFill>
              </a:rPr>
              <a:t>)</a:t>
            </a:r>
          </a:p>
          <a:p>
            <a:pPr marL="285750" indent="-285750">
              <a:spcBef>
                <a:spcPts val="600"/>
              </a:spcBef>
              <a:buFont typeface="Arial" panose="020B0604020202020204" pitchFamily="34" charset="0"/>
              <a:buChar char="•"/>
            </a:pPr>
            <a:r>
              <a:rPr lang="en-US" sz="2000" dirty="0">
                <a:hlinkClick r:id="rId5"/>
              </a:rPr>
              <a:t>Download NEIC 2016v1</a:t>
            </a:r>
            <a:r>
              <a:rPr lang="en-US" sz="2000" dirty="0"/>
              <a:t> </a:t>
            </a:r>
            <a:r>
              <a:rPr lang="en-US" sz="1600" dirty="0">
                <a:solidFill>
                  <a:schemeClr val="tx1">
                    <a:lumMod val="65000"/>
                    <a:lumOff val="35000"/>
                  </a:schemeClr>
                </a:solidFill>
              </a:rPr>
              <a:t>(</a:t>
            </a:r>
            <a:r>
              <a:rPr lang="en-US" sz="1600" dirty="0">
                <a:solidFill>
                  <a:schemeClr val="tx1">
                    <a:lumMod val="65000"/>
                    <a:lumOff val="35000"/>
                  </a:schemeClr>
                </a:solidFill>
                <a:hlinkClick r:id="rId5">
                  <a:extLst>
                    <a:ext uri="{A12FA001-AC4F-418D-AE19-62706E023703}">
                      <ahyp:hlinkClr xmlns:ahyp="http://schemas.microsoft.com/office/drawing/2018/hyperlinkcolor" val="tx"/>
                    </a:ext>
                  </a:extLst>
                </a:hlinkClick>
              </a:rPr>
              <a:t>https://views.cira.colostate.edu/iwdw/RequestData/Default.aspx?pid=NEIC_2016_V1</a:t>
            </a:r>
            <a:r>
              <a:rPr lang="en-US" sz="1600" dirty="0">
                <a:solidFill>
                  <a:schemeClr val="tx1">
                    <a:lumMod val="65000"/>
                    <a:lumOff val="35000"/>
                  </a:schemeClr>
                </a:solidFill>
              </a:rPr>
              <a:t>)</a:t>
            </a:r>
          </a:p>
          <a:p>
            <a:pPr marL="285750" indent="-285750">
              <a:spcBef>
                <a:spcPts val="600"/>
              </a:spcBef>
              <a:buFont typeface="Arial" panose="020B0604020202020204" pitchFamily="34" charset="0"/>
              <a:buChar char="•"/>
            </a:pPr>
            <a:r>
              <a:rPr lang="en-US" sz="2000" dirty="0">
                <a:solidFill>
                  <a:schemeClr val="tx1">
                    <a:lumMod val="65000"/>
                    <a:lumOff val="35000"/>
                  </a:schemeClr>
                </a:solidFill>
                <a:hlinkClick r:id="rId6"/>
              </a:rPr>
              <a:t>NEIC 2016 Wiki</a:t>
            </a:r>
            <a:r>
              <a:rPr lang="en-US" sz="2000" dirty="0">
                <a:solidFill>
                  <a:schemeClr val="tx1">
                    <a:lumMod val="65000"/>
                    <a:lumOff val="35000"/>
                  </a:schemeClr>
                </a:solidFill>
              </a:rPr>
              <a:t>  </a:t>
            </a:r>
            <a:r>
              <a:rPr lang="en-US" sz="1600" dirty="0">
                <a:solidFill>
                  <a:schemeClr val="tx1">
                    <a:lumMod val="65000"/>
                    <a:lumOff val="35000"/>
                  </a:schemeClr>
                </a:solidFill>
              </a:rPr>
              <a:t>(https://views.cira.colostate.edu/wiki/wiki/9169)</a:t>
            </a:r>
          </a:p>
        </p:txBody>
      </p:sp>
      <p:sp>
        <p:nvSpPr>
          <p:cNvPr id="10" name="Title 3">
            <a:extLst>
              <a:ext uri="{FF2B5EF4-FFF2-40B4-BE49-F238E27FC236}">
                <a16:creationId xmlns:a16="http://schemas.microsoft.com/office/drawing/2014/main" id="{7F980BA1-C8CB-4861-9DA3-82A9E002AE3C}"/>
              </a:ext>
            </a:extLst>
          </p:cNvPr>
          <p:cNvSpPr>
            <a:spLocks noGrp="1"/>
          </p:cNvSpPr>
          <p:nvPr>
            <p:ph type="title"/>
          </p:nvPr>
        </p:nvSpPr>
        <p:spPr>
          <a:xfrm>
            <a:off x="323850" y="0"/>
            <a:ext cx="10972800" cy="1143000"/>
          </a:xfrm>
        </p:spPr>
        <p:txBody>
          <a:bodyPr>
            <a:normAutofit/>
          </a:bodyPr>
          <a:lstStyle/>
          <a:p>
            <a:r>
              <a:rPr lang="en-US" sz="2800" dirty="0"/>
              <a:t>NEIC 2016 Data - Intermountain West Data Warehouse (IWDW)</a:t>
            </a:r>
          </a:p>
        </p:txBody>
      </p:sp>
    </p:spTree>
    <p:extLst>
      <p:ext uri="{BB962C8B-B14F-4D97-AF65-F5344CB8AC3E}">
        <p14:creationId xmlns:p14="http://schemas.microsoft.com/office/powerpoint/2010/main" val="1314775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50838"/>
            <a:ext cx="9144000" cy="563562"/>
          </a:xfrm>
        </p:spPr>
        <p:txBody>
          <a:bodyPr>
            <a:noAutofit/>
          </a:bodyPr>
          <a:lstStyle/>
          <a:p>
            <a:pPr algn="ctr"/>
            <a:r>
              <a:rPr lang="en-US" sz="3200" dirty="0"/>
              <a:t>SMOKE-MOVES vs. MOVES-SMOKE</a:t>
            </a:r>
          </a:p>
        </p:txBody>
      </p:sp>
      <p:sp>
        <p:nvSpPr>
          <p:cNvPr id="3" name="Content Placeholder 2"/>
          <p:cNvSpPr>
            <a:spLocks noGrp="1"/>
          </p:cNvSpPr>
          <p:nvPr>
            <p:ph idx="1"/>
          </p:nvPr>
        </p:nvSpPr>
        <p:spPr>
          <a:xfrm>
            <a:off x="539773" y="1158239"/>
            <a:ext cx="11115779" cy="5188749"/>
          </a:xfrm>
        </p:spPr>
        <p:txBody>
          <a:bodyPr>
            <a:normAutofit/>
          </a:bodyPr>
          <a:lstStyle/>
          <a:p>
            <a:pPr marL="342900" indent="-342900">
              <a:lnSpc>
                <a:spcPts val="3100"/>
              </a:lnSpc>
              <a:spcBef>
                <a:spcPts val="0"/>
              </a:spcBef>
            </a:pPr>
            <a:r>
              <a:rPr lang="en-US" sz="3000" dirty="0"/>
              <a:t>Run MOVES in inventory mode to produce hourly outputs for an entire year</a:t>
            </a:r>
          </a:p>
          <a:p>
            <a:pPr marL="598488" lvl="1" indent="-196850">
              <a:lnSpc>
                <a:spcPts val="2700"/>
              </a:lnSpc>
              <a:spcBef>
                <a:spcPts val="0"/>
              </a:spcBef>
            </a:pPr>
            <a:r>
              <a:rPr lang="en-US" sz="2200" dirty="0"/>
              <a:t>Most states have the knowledge to run inventory MOVES in-house</a:t>
            </a:r>
          </a:p>
          <a:p>
            <a:pPr marL="598488" lvl="1" indent="-196850">
              <a:lnSpc>
                <a:spcPts val="2700"/>
              </a:lnSpc>
              <a:spcBef>
                <a:spcPts val="0"/>
              </a:spcBef>
            </a:pPr>
            <a:r>
              <a:rPr lang="en-US" sz="2200" dirty="0"/>
              <a:t>Can use hourly meteorology (similar to SMOKE-MOVES) or diurnal monthly average meteorology</a:t>
            </a:r>
          </a:p>
          <a:p>
            <a:pPr marL="598488" lvl="1" indent="-196850">
              <a:lnSpc>
                <a:spcPts val="2700"/>
              </a:lnSpc>
              <a:spcBef>
                <a:spcPts val="0"/>
              </a:spcBef>
            </a:pPr>
            <a:r>
              <a:rPr lang="en-US" sz="2200"/>
              <a:t>Can use </a:t>
            </a:r>
            <a:r>
              <a:rPr lang="en-US" sz="2200" dirty="0"/>
              <a:t>hourly observed meteorology or WRF meteorology</a:t>
            </a:r>
          </a:p>
          <a:p>
            <a:pPr marL="598488" lvl="1" indent="-196850">
              <a:lnSpc>
                <a:spcPts val="2700"/>
              </a:lnSpc>
              <a:spcBef>
                <a:spcPts val="0"/>
              </a:spcBef>
            </a:pPr>
            <a:r>
              <a:rPr lang="en-US" sz="2200" dirty="0"/>
              <a:t>Removes many simplifying assumptions used in SMOKE-MOVES</a:t>
            </a:r>
          </a:p>
          <a:p>
            <a:pPr marL="342900" indent="-342900">
              <a:lnSpc>
                <a:spcPts val="3100"/>
              </a:lnSpc>
              <a:spcBef>
                <a:spcPts val="0"/>
              </a:spcBef>
            </a:pPr>
            <a:r>
              <a:rPr lang="en-US" sz="3000" dirty="0"/>
              <a:t>Inventory MOVES outputs can be run through SMOKE to produce hourly gridded emissions for photochemical modeling </a:t>
            </a:r>
          </a:p>
          <a:p>
            <a:pPr marL="598488" lvl="1" indent="-196850">
              <a:lnSpc>
                <a:spcPts val="2700"/>
              </a:lnSpc>
              <a:spcBef>
                <a:spcPts val="0"/>
              </a:spcBef>
            </a:pPr>
            <a:r>
              <a:rPr lang="en-US" sz="2200" dirty="0"/>
              <a:t>Process is called “MOVES-SMOKE”</a:t>
            </a:r>
          </a:p>
          <a:p>
            <a:pPr marL="598488" lvl="1" indent="-196850">
              <a:lnSpc>
                <a:spcPts val="2700"/>
              </a:lnSpc>
              <a:spcBef>
                <a:spcPts val="0"/>
              </a:spcBef>
            </a:pPr>
            <a:r>
              <a:rPr lang="en-US" sz="2200" dirty="0"/>
              <a:t>Inventory MOVES can provide hourly speciated emissions</a:t>
            </a:r>
          </a:p>
          <a:p>
            <a:pPr marL="598488" lvl="1" indent="-196850">
              <a:lnSpc>
                <a:spcPts val="2700"/>
              </a:lnSpc>
              <a:spcBef>
                <a:spcPts val="0"/>
              </a:spcBef>
            </a:pPr>
            <a:r>
              <a:rPr lang="en-US" sz="2200" dirty="0"/>
              <a:t>SMOKE would be used for spatial allocation (i.e., gridding)</a:t>
            </a:r>
          </a:p>
        </p:txBody>
      </p:sp>
      <p:sp>
        <p:nvSpPr>
          <p:cNvPr id="4" name="Slide Number Placeholder 3"/>
          <p:cNvSpPr>
            <a:spLocks noGrp="1"/>
          </p:cNvSpPr>
          <p:nvPr>
            <p:ph type="sldNum" sz="quarter" idx="12"/>
          </p:nvPr>
        </p:nvSpPr>
        <p:spPr/>
        <p:txBody>
          <a:bodyPr/>
          <a:lstStyle/>
          <a:p>
            <a:fld id="{B412A585-2A6F-41EC-AF3E-A658A7C99C41}" type="slidenum">
              <a:rPr lang="en-US" smtClean="0"/>
              <a:t>50</a:t>
            </a:fld>
            <a:endParaRPr lang="en-US" dirty="0"/>
          </a:p>
        </p:txBody>
      </p:sp>
    </p:spTree>
    <p:extLst>
      <p:ext uri="{BB962C8B-B14F-4D97-AF65-F5344CB8AC3E}">
        <p14:creationId xmlns:p14="http://schemas.microsoft.com/office/powerpoint/2010/main" val="25686588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lstStyle/>
          <a:p>
            <a:pPr algn="l"/>
            <a:r>
              <a:rPr lang="en-US" dirty="0"/>
              <a:t>Long Range Smoke Impacts on Model Performance</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normAutofit fontScale="70000" lnSpcReduction="20000"/>
          </a:bodyPr>
          <a:lstStyle/>
          <a:p>
            <a:pPr algn="l"/>
            <a:endParaRPr lang="en-US" dirty="0"/>
          </a:p>
          <a:p>
            <a:pPr algn="l"/>
            <a:r>
              <a:rPr lang="en-US" dirty="0"/>
              <a:t>Mat Hollinger</a:t>
            </a:r>
          </a:p>
          <a:p>
            <a:pPr algn="l"/>
            <a:r>
              <a:rPr lang="en-US" dirty="0"/>
              <a:t>Indiana Department of Environmental Management</a:t>
            </a:r>
          </a:p>
          <a:p>
            <a:pPr algn="l"/>
            <a:r>
              <a:rPr lang="en-US" dirty="0">
                <a:hlinkClick r:id="rId2"/>
              </a:rPr>
              <a:t>mhollin@idem.in.gov</a:t>
            </a:r>
            <a:endParaRPr lang="en-US" dirty="0"/>
          </a:p>
          <a:p>
            <a:pPr algn="l"/>
            <a:endParaRPr lang="en-US" dirty="0"/>
          </a:p>
        </p:txBody>
      </p:sp>
    </p:spTree>
    <p:extLst>
      <p:ext uri="{BB962C8B-B14F-4D97-AF65-F5344CB8AC3E}">
        <p14:creationId xmlns:p14="http://schemas.microsoft.com/office/powerpoint/2010/main" val="737225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3CEA7A-0122-4A16-B80E-BF4E5D1918C2}"/>
              </a:ext>
            </a:extLst>
          </p:cNvPr>
          <p:cNvSpPr>
            <a:spLocks noGrp="1"/>
          </p:cNvSpPr>
          <p:nvPr>
            <p:ph idx="1"/>
          </p:nvPr>
        </p:nvSpPr>
        <p:spPr/>
        <p:txBody>
          <a:bodyPr>
            <a:normAutofit lnSpcReduction="10000"/>
          </a:bodyPr>
          <a:lstStyle/>
          <a:p>
            <a:r>
              <a:rPr lang="en-US" dirty="0"/>
              <a:t>EPA</a:t>
            </a:r>
          </a:p>
          <a:p>
            <a:pPr lvl="1"/>
            <a:r>
              <a:rPr lang="en-US" dirty="0"/>
              <a:t>Norm Possiel - OAQPS</a:t>
            </a:r>
          </a:p>
          <a:p>
            <a:pPr lvl="1"/>
            <a:r>
              <a:rPr lang="en-US" dirty="0"/>
              <a:t>Kirk Baker -  OAQPS</a:t>
            </a:r>
          </a:p>
          <a:p>
            <a:pPr lvl="1"/>
            <a:r>
              <a:rPr lang="en-US" dirty="0"/>
              <a:t>Robert Imhoff – Region 6</a:t>
            </a:r>
          </a:p>
          <a:p>
            <a:pPr lvl="1"/>
            <a:r>
              <a:rPr lang="en-US" dirty="0"/>
              <a:t>Lance Avey – Region 7</a:t>
            </a:r>
          </a:p>
          <a:p>
            <a:r>
              <a:rPr lang="en-US" dirty="0"/>
              <a:t>States</a:t>
            </a:r>
          </a:p>
          <a:p>
            <a:pPr lvl="1"/>
            <a:r>
              <a:rPr lang="en-US" dirty="0"/>
              <a:t>Michael </a:t>
            </a:r>
            <a:r>
              <a:rPr lang="en-US" dirty="0" err="1"/>
              <a:t>Giegert</a:t>
            </a:r>
            <a:r>
              <a:rPr lang="en-US" dirty="0"/>
              <a:t> – Connecticut</a:t>
            </a:r>
          </a:p>
          <a:p>
            <a:pPr lvl="1"/>
            <a:r>
              <a:rPr lang="en-US" dirty="0"/>
              <a:t>Mat Hollinger – Indiana</a:t>
            </a:r>
          </a:p>
          <a:p>
            <a:r>
              <a:rPr lang="en-US" dirty="0"/>
              <a:t>LADCO</a:t>
            </a:r>
          </a:p>
          <a:p>
            <a:pPr lvl="1"/>
            <a:r>
              <a:rPr lang="en-US" dirty="0"/>
              <a:t>Zac Adelman</a:t>
            </a:r>
          </a:p>
          <a:p>
            <a:pPr lvl="1"/>
            <a:r>
              <a:rPr lang="en-US" dirty="0" err="1"/>
              <a:t>Tsengei</a:t>
            </a:r>
            <a:r>
              <a:rPr lang="en-US" dirty="0"/>
              <a:t> Nergui</a:t>
            </a:r>
          </a:p>
          <a:p>
            <a:pPr marL="393192" lvl="1" indent="0">
              <a:buNone/>
            </a:pPr>
            <a:endParaRPr lang="en-US" dirty="0"/>
          </a:p>
          <a:p>
            <a:endParaRPr lang="en-US" dirty="0"/>
          </a:p>
        </p:txBody>
      </p:sp>
      <p:sp>
        <p:nvSpPr>
          <p:cNvPr id="3" name="Slide Number Placeholder 2">
            <a:extLst>
              <a:ext uri="{FF2B5EF4-FFF2-40B4-BE49-F238E27FC236}">
                <a16:creationId xmlns:a16="http://schemas.microsoft.com/office/drawing/2014/main" id="{51088664-3106-4E5D-95B1-4BBF65D10992}"/>
              </a:ext>
            </a:extLst>
          </p:cNvPr>
          <p:cNvSpPr>
            <a:spLocks noGrp="1"/>
          </p:cNvSpPr>
          <p:nvPr>
            <p:ph type="sldNum" sz="quarter" idx="12"/>
          </p:nvPr>
        </p:nvSpPr>
        <p:spPr/>
        <p:txBody>
          <a:bodyPr/>
          <a:lstStyle/>
          <a:p>
            <a:fld id="{61C894BD-DCE2-4A96-A9AF-225BBEAC2A40}" type="slidenum">
              <a:rPr lang="en-US" smtClean="0"/>
              <a:pPr/>
              <a:t>52</a:t>
            </a:fld>
            <a:endParaRPr lang="en-US"/>
          </a:p>
        </p:txBody>
      </p:sp>
      <p:sp>
        <p:nvSpPr>
          <p:cNvPr id="4" name="Title 3">
            <a:extLst>
              <a:ext uri="{FF2B5EF4-FFF2-40B4-BE49-F238E27FC236}">
                <a16:creationId xmlns:a16="http://schemas.microsoft.com/office/drawing/2014/main" id="{F99EE26B-113E-48B1-9856-B305EEC82574}"/>
              </a:ext>
            </a:extLst>
          </p:cNvPr>
          <p:cNvSpPr>
            <a:spLocks noGrp="1"/>
          </p:cNvSpPr>
          <p:nvPr>
            <p:ph type="title"/>
          </p:nvPr>
        </p:nvSpPr>
        <p:spPr/>
        <p:txBody>
          <a:bodyPr/>
          <a:lstStyle/>
          <a:p>
            <a:r>
              <a:rPr lang="en-US" dirty="0"/>
              <a:t>Workgroup Members</a:t>
            </a:r>
          </a:p>
        </p:txBody>
      </p:sp>
    </p:spTree>
    <p:extLst>
      <p:ext uri="{BB962C8B-B14F-4D97-AF65-F5344CB8AC3E}">
        <p14:creationId xmlns:p14="http://schemas.microsoft.com/office/powerpoint/2010/main" val="42186629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38BF66-3339-4C7D-8D4D-B9AF08706A1C}"/>
              </a:ext>
            </a:extLst>
          </p:cNvPr>
          <p:cNvSpPr>
            <a:spLocks noGrp="1"/>
          </p:cNvSpPr>
          <p:nvPr>
            <p:ph type="sldNum" sz="quarter" idx="12"/>
          </p:nvPr>
        </p:nvSpPr>
        <p:spPr/>
        <p:txBody>
          <a:bodyPr/>
          <a:lstStyle/>
          <a:p>
            <a:fld id="{61C894BD-DCE2-4A96-A9AF-225BBEAC2A40}" type="slidenum">
              <a:rPr lang="en-US" smtClean="0"/>
              <a:pPr/>
              <a:t>53</a:t>
            </a:fld>
            <a:endParaRPr lang="en-US"/>
          </a:p>
        </p:txBody>
      </p:sp>
      <p:sp>
        <p:nvSpPr>
          <p:cNvPr id="4" name="Title 3">
            <a:extLst>
              <a:ext uri="{FF2B5EF4-FFF2-40B4-BE49-F238E27FC236}">
                <a16:creationId xmlns:a16="http://schemas.microsoft.com/office/drawing/2014/main" id="{758250E6-E7A0-4FAE-B1EE-5EC3F75EBB4C}"/>
              </a:ext>
            </a:extLst>
          </p:cNvPr>
          <p:cNvSpPr>
            <a:spLocks noGrp="1"/>
          </p:cNvSpPr>
          <p:nvPr>
            <p:ph type="title"/>
          </p:nvPr>
        </p:nvSpPr>
        <p:spPr>
          <a:xfrm>
            <a:off x="609600" y="274638"/>
            <a:ext cx="10920096" cy="689189"/>
          </a:xfrm>
        </p:spPr>
        <p:txBody>
          <a:bodyPr>
            <a:normAutofit fontScale="90000"/>
          </a:bodyPr>
          <a:lstStyle/>
          <a:p>
            <a:r>
              <a:rPr lang="en-US" dirty="0"/>
              <a:t>MOTIVATION</a:t>
            </a:r>
          </a:p>
        </p:txBody>
      </p:sp>
      <p:pic>
        <p:nvPicPr>
          <p:cNvPr id="8" name="Content Placeholder 7">
            <a:extLst>
              <a:ext uri="{FF2B5EF4-FFF2-40B4-BE49-F238E27FC236}">
                <a16:creationId xmlns:a16="http://schemas.microsoft.com/office/drawing/2014/main" id="{EAF3A12E-5DC8-4DCD-A4D2-26CCB73F2A9D}"/>
              </a:ext>
            </a:extLst>
          </p:cNvPr>
          <p:cNvPicPr>
            <a:picLocks noGrp="1" noChangeAspect="1"/>
          </p:cNvPicPr>
          <p:nvPr>
            <p:ph idx="1"/>
          </p:nvPr>
        </p:nvPicPr>
        <p:blipFill>
          <a:blip r:embed="rId2"/>
          <a:stretch>
            <a:fillRect/>
          </a:stretch>
        </p:blipFill>
        <p:spPr>
          <a:xfrm>
            <a:off x="1062681" y="912877"/>
            <a:ext cx="10083114" cy="5671751"/>
          </a:xfrm>
          <a:prstGeom prst="rect">
            <a:avLst/>
          </a:prstGeom>
        </p:spPr>
      </p:pic>
    </p:spTree>
    <p:extLst>
      <p:ext uri="{BB962C8B-B14F-4D97-AF65-F5344CB8AC3E}">
        <p14:creationId xmlns:p14="http://schemas.microsoft.com/office/powerpoint/2010/main" val="6757784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B0D35B-0AAD-4202-97A2-CE14CE2D176D}"/>
              </a:ext>
            </a:extLst>
          </p:cNvPr>
          <p:cNvSpPr>
            <a:spLocks noGrp="1"/>
          </p:cNvSpPr>
          <p:nvPr>
            <p:ph type="sldNum" sz="quarter" idx="12"/>
          </p:nvPr>
        </p:nvSpPr>
        <p:spPr/>
        <p:txBody>
          <a:bodyPr/>
          <a:lstStyle/>
          <a:p>
            <a:fld id="{61C894BD-DCE2-4A96-A9AF-225BBEAC2A40}" type="slidenum">
              <a:rPr lang="en-US" smtClean="0"/>
              <a:pPr/>
              <a:t>54</a:t>
            </a:fld>
            <a:endParaRPr lang="en-US"/>
          </a:p>
        </p:txBody>
      </p:sp>
      <p:pic>
        <p:nvPicPr>
          <p:cNvPr id="3" name="Picture 2">
            <a:extLst>
              <a:ext uri="{FF2B5EF4-FFF2-40B4-BE49-F238E27FC236}">
                <a16:creationId xmlns:a16="http://schemas.microsoft.com/office/drawing/2014/main" id="{B64EB836-1349-4C29-89CA-38B68533F73F}"/>
              </a:ext>
            </a:extLst>
          </p:cNvPr>
          <p:cNvPicPr>
            <a:picLocks noChangeAspect="1"/>
          </p:cNvPicPr>
          <p:nvPr/>
        </p:nvPicPr>
        <p:blipFill>
          <a:blip r:embed="rId2"/>
          <a:stretch>
            <a:fillRect/>
          </a:stretch>
        </p:blipFill>
        <p:spPr>
          <a:xfrm>
            <a:off x="345989" y="194619"/>
            <a:ext cx="11671387" cy="6565156"/>
          </a:xfrm>
          <a:prstGeom prst="rect">
            <a:avLst/>
          </a:prstGeom>
        </p:spPr>
      </p:pic>
    </p:spTree>
    <p:extLst>
      <p:ext uri="{BB962C8B-B14F-4D97-AF65-F5344CB8AC3E}">
        <p14:creationId xmlns:p14="http://schemas.microsoft.com/office/powerpoint/2010/main" val="1230717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6E2924-8693-4AAB-A15E-3DE19C90307B}"/>
              </a:ext>
            </a:extLst>
          </p:cNvPr>
          <p:cNvSpPr>
            <a:spLocks noGrp="1"/>
          </p:cNvSpPr>
          <p:nvPr>
            <p:ph idx="1"/>
          </p:nvPr>
        </p:nvSpPr>
        <p:spPr/>
        <p:txBody>
          <a:bodyPr/>
          <a:lstStyle/>
          <a:p>
            <a:r>
              <a:rPr lang="en-US" dirty="0"/>
              <a:t>1.	How well does the air quality modeling system simulate fire smoke transport?</a:t>
            </a:r>
          </a:p>
          <a:p>
            <a:r>
              <a:rPr lang="en-US" dirty="0"/>
              <a:t>2.	Does the model capture surface ozone/PM enhancements from long range smoke transport?</a:t>
            </a:r>
          </a:p>
          <a:p>
            <a:r>
              <a:rPr lang="en-US" dirty="0"/>
              <a:t>3.	To what extent does the model capture exceptional events from wildfires?</a:t>
            </a:r>
          </a:p>
          <a:p>
            <a:r>
              <a:rPr lang="en-US" dirty="0"/>
              <a:t>4.	What additional analyses or data are needed to evaluate long range smoke transport enhancement to surface air pollution concentrations?</a:t>
            </a:r>
          </a:p>
          <a:p>
            <a:endParaRPr lang="en-US" dirty="0"/>
          </a:p>
        </p:txBody>
      </p:sp>
      <p:sp>
        <p:nvSpPr>
          <p:cNvPr id="3" name="Slide Number Placeholder 2">
            <a:extLst>
              <a:ext uri="{FF2B5EF4-FFF2-40B4-BE49-F238E27FC236}">
                <a16:creationId xmlns:a16="http://schemas.microsoft.com/office/drawing/2014/main" id="{CD85033F-FFC8-48E9-9405-74A02A7B2344}"/>
              </a:ext>
            </a:extLst>
          </p:cNvPr>
          <p:cNvSpPr>
            <a:spLocks noGrp="1"/>
          </p:cNvSpPr>
          <p:nvPr>
            <p:ph type="sldNum" sz="quarter" idx="12"/>
          </p:nvPr>
        </p:nvSpPr>
        <p:spPr/>
        <p:txBody>
          <a:bodyPr/>
          <a:lstStyle/>
          <a:p>
            <a:fld id="{61C894BD-DCE2-4A96-A9AF-225BBEAC2A40}" type="slidenum">
              <a:rPr lang="en-US" smtClean="0"/>
              <a:pPr/>
              <a:t>55</a:t>
            </a:fld>
            <a:endParaRPr lang="en-US"/>
          </a:p>
        </p:txBody>
      </p:sp>
      <p:sp>
        <p:nvSpPr>
          <p:cNvPr id="4" name="Title 3">
            <a:extLst>
              <a:ext uri="{FF2B5EF4-FFF2-40B4-BE49-F238E27FC236}">
                <a16:creationId xmlns:a16="http://schemas.microsoft.com/office/drawing/2014/main" id="{4691BB77-A685-492A-BFF4-01A3D0DA02EE}"/>
              </a:ext>
            </a:extLst>
          </p:cNvPr>
          <p:cNvSpPr>
            <a:spLocks noGrp="1"/>
          </p:cNvSpPr>
          <p:nvPr>
            <p:ph type="title"/>
          </p:nvPr>
        </p:nvSpPr>
        <p:spPr/>
        <p:txBody>
          <a:bodyPr/>
          <a:lstStyle/>
          <a:p>
            <a:r>
              <a:rPr lang="en-US" dirty="0"/>
              <a:t>Charge Questions</a:t>
            </a:r>
          </a:p>
        </p:txBody>
      </p:sp>
    </p:spTree>
    <p:extLst>
      <p:ext uri="{BB962C8B-B14F-4D97-AF65-F5344CB8AC3E}">
        <p14:creationId xmlns:p14="http://schemas.microsoft.com/office/powerpoint/2010/main" val="7753749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B51F0-7FCF-4E4C-9555-6CE205F4AD72}"/>
              </a:ext>
            </a:extLst>
          </p:cNvPr>
          <p:cNvSpPr>
            <a:spLocks noGrp="1"/>
          </p:cNvSpPr>
          <p:nvPr>
            <p:ph idx="1"/>
          </p:nvPr>
        </p:nvSpPr>
        <p:spPr/>
        <p:txBody>
          <a:bodyPr/>
          <a:lstStyle/>
          <a:p>
            <a:r>
              <a:rPr lang="en-US" dirty="0"/>
              <a:t>LADCO Exceptional Event Screening Tools</a:t>
            </a:r>
          </a:p>
          <a:p>
            <a:r>
              <a:rPr lang="en-US" dirty="0"/>
              <a:t>Satellite Retrievals</a:t>
            </a:r>
          </a:p>
          <a:p>
            <a:r>
              <a:rPr lang="en-US" dirty="0"/>
              <a:t>Rim Fire Modeling (2013)</a:t>
            </a:r>
          </a:p>
          <a:p>
            <a:r>
              <a:rPr lang="en-US" dirty="0"/>
              <a:t>Flint Hills Fires (April 2016)</a:t>
            </a:r>
          </a:p>
          <a:p>
            <a:r>
              <a:rPr lang="en-US" dirty="0"/>
              <a:t>Fort McMurray Fire (May 2016)</a:t>
            </a:r>
          </a:p>
          <a:p>
            <a:endParaRPr lang="en-US" dirty="0"/>
          </a:p>
        </p:txBody>
      </p:sp>
      <p:sp>
        <p:nvSpPr>
          <p:cNvPr id="3" name="Slide Number Placeholder 2">
            <a:extLst>
              <a:ext uri="{FF2B5EF4-FFF2-40B4-BE49-F238E27FC236}">
                <a16:creationId xmlns:a16="http://schemas.microsoft.com/office/drawing/2014/main" id="{B9976661-3C7C-4612-88D7-7DAA639264A1}"/>
              </a:ext>
            </a:extLst>
          </p:cNvPr>
          <p:cNvSpPr>
            <a:spLocks noGrp="1"/>
          </p:cNvSpPr>
          <p:nvPr>
            <p:ph type="sldNum" sz="quarter" idx="12"/>
          </p:nvPr>
        </p:nvSpPr>
        <p:spPr/>
        <p:txBody>
          <a:bodyPr/>
          <a:lstStyle/>
          <a:p>
            <a:fld id="{61C894BD-DCE2-4A96-A9AF-225BBEAC2A40}" type="slidenum">
              <a:rPr lang="en-US" smtClean="0"/>
              <a:pPr/>
              <a:t>56</a:t>
            </a:fld>
            <a:endParaRPr lang="en-US"/>
          </a:p>
        </p:txBody>
      </p:sp>
      <p:sp>
        <p:nvSpPr>
          <p:cNvPr id="4" name="Title 3">
            <a:extLst>
              <a:ext uri="{FF2B5EF4-FFF2-40B4-BE49-F238E27FC236}">
                <a16:creationId xmlns:a16="http://schemas.microsoft.com/office/drawing/2014/main" id="{246395CF-1F37-4F13-823F-8742C7DADDEC}"/>
              </a:ext>
            </a:extLst>
          </p:cNvPr>
          <p:cNvSpPr>
            <a:spLocks noGrp="1"/>
          </p:cNvSpPr>
          <p:nvPr>
            <p:ph type="title"/>
          </p:nvPr>
        </p:nvSpPr>
        <p:spPr/>
        <p:txBody>
          <a:bodyPr/>
          <a:lstStyle/>
          <a:p>
            <a:r>
              <a:rPr lang="en-US" dirty="0"/>
              <a:t>Topics Covered</a:t>
            </a:r>
          </a:p>
        </p:txBody>
      </p:sp>
    </p:spTree>
    <p:extLst>
      <p:ext uri="{BB962C8B-B14F-4D97-AF65-F5344CB8AC3E}">
        <p14:creationId xmlns:p14="http://schemas.microsoft.com/office/powerpoint/2010/main" val="3206359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824F3C-F5D0-4A1B-97EB-BD2CF80C3344}"/>
              </a:ext>
            </a:extLst>
          </p:cNvPr>
          <p:cNvSpPr>
            <a:spLocks noGrp="1"/>
          </p:cNvSpPr>
          <p:nvPr>
            <p:ph type="sldNum" sz="quarter" idx="12"/>
          </p:nvPr>
        </p:nvSpPr>
        <p:spPr/>
        <p:txBody>
          <a:bodyPr/>
          <a:lstStyle/>
          <a:p>
            <a:fld id="{61C894BD-DCE2-4A96-A9AF-225BBEAC2A40}" type="slidenum">
              <a:rPr lang="en-US" smtClean="0"/>
              <a:pPr/>
              <a:t>57</a:t>
            </a:fld>
            <a:endParaRPr lang="en-US"/>
          </a:p>
        </p:txBody>
      </p:sp>
      <p:sp>
        <p:nvSpPr>
          <p:cNvPr id="4" name="Title 3">
            <a:extLst>
              <a:ext uri="{FF2B5EF4-FFF2-40B4-BE49-F238E27FC236}">
                <a16:creationId xmlns:a16="http://schemas.microsoft.com/office/drawing/2014/main" id="{03BA551B-937A-4AD2-9378-6FF758AF9CA7}"/>
              </a:ext>
            </a:extLst>
          </p:cNvPr>
          <p:cNvSpPr>
            <a:spLocks noGrp="1"/>
          </p:cNvSpPr>
          <p:nvPr>
            <p:ph type="title"/>
          </p:nvPr>
        </p:nvSpPr>
        <p:spPr/>
        <p:txBody>
          <a:bodyPr>
            <a:normAutofit fontScale="90000"/>
          </a:bodyPr>
          <a:lstStyle/>
          <a:p>
            <a:r>
              <a:rPr lang="en-US" dirty="0"/>
              <a:t>Underprediction in the Midwest of Ft. McMurray Smoke Impacts</a:t>
            </a:r>
          </a:p>
        </p:txBody>
      </p:sp>
      <p:pic>
        <p:nvPicPr>
          <p:cNvPr id="1026" name="Picture 2">
            <a:extLst>
              <a:ext uri="{FF2B5EF4-FFF2-40B4-BE49-F238E27FC236}">
                <a16:creationId xmlns:a16="http://schemas.microsoft.com/office/drawing/2014/main" id="{69F48E6D-C5AC-48FE-A7C2-490D5332A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43772"/>
            <a:ext cx="6667500" cy="3419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770C415-B97E-4C45-858F-14C449057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3309" y="2874086"/>
            <a:ext cx="4640696" cy="35338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EC08F35-93C5-433A-9C57-84BDA04A40DB}"/>
              </a:ext>
            </a:extLst>
          </p:cNvPr>
          <p:cNvSpPr txBox="1"/>
          <p:nvPr/>
        </p:nvSpPr>
        <p:spPr>
          <a:xfrm>
            <a:off x="400639" y="5231032"/>
            <a:ext cx="6099142" cy="646331"/>
          </a:xfrm>
          <a:prstGeom prst="rect">
            <a:avLst/>
          </a:prstGeom>
          <a:noFill/>
        </p:spPr>
        <p:txBody>
          <a:bodyPr wrap="square">
            <a:spAutoFit/>
          </a:bodyPr>
          <a:lstStyle/>
          <a:p>
            <a:r>
              <a:rPr lang="en-US" b="0" i="0" u="none" strike="noStrike">
                <a:solidFill>
                  <a:srgbClr val="000000"/>
                </a:solidFill>
                <a:effectLst/>
                <a:latin typeface="Calibri" panose="020F0502020204030204" pitchFamily="34" charset="0"/>
              </a:rPr>
              <a:t>The EPA –beta model for May 24, 2016, failed to predict the USG ozone buildup over the eastern Great Lakes. </a:t>
            </a:r>
            <a:r>
              <a:rPr lang="en-US" b="0" i="0">
                <a:solidFill>
                  <a:srgbClr val="000000"/>
                </a:solidFill>
                <a:effectLst/>
                <a:latin typeface="Calibri" panose="020F0502020204030204" pitchFamily="34" charset="0"/>
              </a:rPr>
              <a:t>​</a:t>
            </a:r>
            <a:endParaRPr lang="en-US" dirty="0"/>
          </a:p>
        </p:txBody>
      </p:sp>
    </p:spTree>
    <p:extLst>
      <p:ext uri="{BB962C8B-B14F-4D97-AF65-F5344CB8AC3E}">
        <p14:creationId xmlns:p14="http://schemas.microsoft.com/office/powerpoint/2010/main" val="26503965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4BD9A4-5ADC-4FD3-93BA-30550E2D260E}"/>
              </a:ext>
            </a:extLst>
          </p:cNvPr>
          <p:cNvSpPr>
            <a:spLocks noGrp="1"/>
          </p:cNvSpPr>
          <p:nvPr>
            <p:ph type="sldNum" sz="quarter" idx="12"/>
          </p:nvPr>
        </p:nvSpPr>
        <p:spPr/>
        <p:txBody>
          <a:bodyPr/>
          <a:lstStyle/>
          <a:p>
            <a:fld id="{61C894BD-DCE2-4A96-A9AF-225BBEAC2A40}" type="slidenum">
              <a:rPr lang="en-US" smtClean="0"/>
              <a:pPr/>
              <a:t>58</a:t>
            </a:fld>
            <a:endParaRPr lang="en-US"/>
          </a:p>
        </p:txBody>
      </p:sp>
      <p:sp>
        <p:nvSpPr>
          <p:cNvPr id="4" name="Title 3">
            <a:extLst>
              <a:ext uri="{FF2B5EF4-FFF2-40B4-BE49-F238E27FC236}">
                <a16:creationId xmlns:a16="http://schemas.microsoft.com/office/drawing/2014/main" id="{44C77A28-EADC-4CB4-BE59-52C97607CB0F}"/>
              </a:ext>
            </a:extLst>
          </p:cNvPr>
          <p:cNvSpPr>
            <a:spLocks noGrp="1"/>
          </p:cNvSpPr>
          <p:nvPr>
            <p:ph type="title"/>
          </p:nvPr>
        </p:nvSpPr>
        <p:spPr/>
        <p:txBody>
          <a:bodyPr/>
          <a:lstStyle/>
          <a:p>
            <a:r>
              <a:rPr lang="en-US" dirty="0"/>
              <a:t>CO Observations</a:t>
            </a:r>
          </a:p>
        </p:txBody>
      </p:sp>
      <p:pic>
        <p:nvPicPr>
          <p:cNvPr id="3074" name="Picture 2">
            <a:extLst>
              <a:ext uri="{FF2B5EF4-FFF2-40B4-BE49-F238E27FC236}">
                <a16:creationId xmlns:a16="http://schemas.microsoft.com/office/drawing/2014/main" id="{3F5D9B22-E484-4D8B-B468-1D2BEFADC5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7931" y="1417638"/>
            <a:ext cx="5934075" cy="39338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7E88AAD-B283-471A-B20F-A7DF69D8B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203" y="3601168"/>
            <a:ext cx="5055145" cy="2806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4671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174DA9-4ED9-41E4-8230-F250F48F23C2}"/>
              </a:ext>
            </a:extLst>
          </p:cNvPr>
          <p:cNvSpPr>
            <a:spLocks noGrp="1"/>
          </p:cNvSpPr>
          <p:nvPr>
            <p:ph type="sldNum" sz="quarter" idx="12"/>
          </p:nvPr>
        </p:nvSpPr>
        <p:spPr/>
        <p:txBody>
          <a:bodyPr/>
          <a:lstStyle/>
          <a:p>
            <a:fld id="{61C894BD-DCE2-4A96-A9AF-225BBEAC2A40}" type="slidenum">
              <a:rPr lang="en-US" smtClean="0"/>
              <a:pPr/>
              <a:t>59</a:t>
            </a:fld>
            <a:endParaRPr lang="en-US"/>
          </a:p>
        </p:txBody>
      </p:sp>
      <p:sp>
        <p:nvSpPr>
          <p:cNvPr id="4" name="Title 3">
            <a:extLst>
              <a:ext uri="{FF2B5EF4-FFF2-40B4-BE49-F238E27FC236}">
                <a16:creationId xmlns:a16="http://schemas.microsoft.com/office/drawing/2014/main" id="{4063DA94-7F9F-414B-8835-3F74623F5EA3}"/>
              </a:ext>
            </a:extLst>
          </p:cNvPr>
          <p:cNvSpPr>
            <a:spLocks noGrp="1"/>
          </p:cNvSpPr>
          <p:nvPr>
            <p:ph type="title"/>
          </p:nvPr>
        </p:nvSpPr>
        <p:spPr/>
        <p:txBody>
          <a:bodyPr/>
          <a:lstStyle/>
          <a:p>
            <a:r>
              <a:rPr lang="en-US" dirty="0"/>
              <a:t>May 18</a:t>
            </a:r>
            <a:r>
              <a:rPr lang="en-US" baseline="30000" dirty="0"/>
              <a:t>th</a:t>
            </a:r>
            <a:r>
              <a:rPr lang="en-US" dirty="0"/>
              <a:t>, 2016 Modeled CO</a:t>
            </a:r>
          </a:p>
        </p:txBody>
      </p:sp>
      <p:pic>
        <p:nvPicPr>
          <p:cNvPr id="2050" name="Picture 2">
            <a:extLst>
              <a:ext uri="{FF2B5EF4-FFF2-40B4-BE49-F238E27FC236}">
                <a16:creationId xmlns:a16="http://schemas.microsoft.com/office/drawing/2014/main" id="{CD7A4841-60F4-4694-B939-BE9D12D3F80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53691" y="1417638"/>
            <a:ext cx="8289550" cy="5056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614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B39790-6606-40E9-8308-536D544E3A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graphicFrame>
        <p:nvGraphicFramePr>
          <p:cNvPr id="14" name="Table 13">
            <a:extLst>
              <a:ext uri="{FF2B5EF4-FFF2-40B4-BE49-F238E27FC236}">
                <a16:creationId xmlns:a16="http://schemas.microsoft.com/office/drawing/2014/main" id="{7451CD77-956A-4F51-8567-8D6BF0E9E116}"/>
              </a:ext>
            </a:extLst>
          </p:cNvPr>
          <p:cNvGraphicFramePr>
            <a:graphicFrameLocks noGrp="1"/>
          </p:cNvGraphicFramePr>
          <p:nvPr>
            <p:extLst>
              <p:ext uri="{D42A27DB-BD31-4B8C-83A1-F6EECF244321}">
                <p14:modId xmlns:p14="http://schemas.microsoft.com/office/powerpoint/2010/main" val="2227415942"/>
              </p:ext>
            </p:extLst>
          </p:nvPr>
        </p:nvGraphicFramePr>
        <p:xfrm>
          <a:off x="129308" y="1330037"/>
          <a:ext cx="3995883" cy="3850005"/>
        </p:xfrm>
        <a:graphic>
          <a:graphicData uri="http://schemas.openxmlformats.org/drawingml/2006/table">
            <a:tbl>
              <a:tblPr/>
              <a:tblGrid>
                <a:gridCol w="3067262">
                  <a:extLst>
                    <a:ext uri="{9D8B030D-6E8A-4147-A177-3AD203B41FA5}">
                      <a16:colId xmlns:a16="http://schemas.microsoft.com/office/drawing/2014/main" val="2236844281"/>
                    </a:ext>
                  </a:extLst>
                </a:gridCol>
                <a:gridCol w="928621">
                  <a:extLst>
                    <a:ext uri="{9D8B030D-6E8A-4147-A177-3AD203B41FA5}">
                      <a16:colId xmlns:a16="http://schemas.microsoft.com/office/drawing/2014/main" val="3254603918"/>
                    </a:ext>
                  </a:extLst>
                </a:gridCol>
              </a:tblGrid>
              <a:tr h="304800">
                <a:tc>
                  <a:txBody>
                    <a:bodyPr/>
                    <a:lstStyle/>
                    <a:p>
                      <a:pPr algn="l" fontAlgn="b"/>
                      <a:r>
                        <a:rPr lang="en-US" sz="1600" b="1" i="0" u="none" strike="noStrike" dirty="0">
                          <a:solidFill>
                            <a:srgbClr val="000000"/>
                          </a:solidFill>
                          <a:effectLst/>
                          <a:latin typeface="Lucida Sans Unicode" panose="020B0602030504020204" pitchFamily="34" charset="0"/>
                        </a:rPr>
                        <a:t>Type of Organization</a:t>
                      </a:r>
                    </a:p>
                  </a:txBody>
                  <a:tcPr marL="9525" marR="9525" marT="9525" marB="0" anchor="b">
                    <a:lnL>
                      <a:noFill/>
                    </a:lnL>
                    <a:lnR>
                      <a:noFill/>
                    </a:lnR>
                    <a:lnT>
                      <a:noFill/>
                    </a:lnT>
                    <a:lnB>
                      <a:noFill/>
                    </a:lnB>
                    <a:solidFill>
                      <a:srgbClr val="DBDBDB"/>
                    </a:solidFill>
                  </a:tcPr>
                </a:tc>
                <a:tc>
                  <a:txBody>
                    <a:bodyPr/>
                    <a:lstStyle/>
                    <a:p>
                      <a:pPr algn="ctr" fontAlgn="b"/>
                      <a:r>
                        <a:rPr lang="en-US" sz="1600" b="1" i="0" u="none" strike="noStrike">
                          <a:solidFill>
                            <a:srgbClr val="000000"/>
                          </a:solidFill>
                          <a:effectLst/>
                          <a:latin typeface="Lucida Sans Unicode" panose="020B0602030504020204" pitchFamily="34" charset="0"/>
                        </a:rPr>
                        <a:t>Requests</a:t>
                      </a:r>
                    </a:p>
                  </a:txBody>
                  <a:tcPr marL="9525" marR="9525" marT="9525" marB="0" anchor="b">
                    <a:lnL>
                      <a:noFill/>
                    </a:lnL>
                    <a:lnR>
                      <a:noFill/>
                    </a:lnR>
                    <a:lnT>
                      <a:noFill/>
                    </a:lnT>
                    <a:lnB>
                      <a:noFill/>
                    </a:lnB>
                    <a:solidFill>
                      <a:srgbClr val="DBDBDB"/>
                    </a:solidFill>
                  </a:tcPr>
                </a:tc>
                <a:extLst>
                  <a:ext uri="{0D108BD9-81ED-4DB2-BD59-A6C34878D82A}">
                    <a16:rowId xmlns:a16="http://schemas.microsoft.com/office/drawing/2014/main" val="3882895556"/>
                  </a:ext>
                </a:extLst>
              </a:tr>
              <a:tr h="304800">
                <a:tc>
                  <a:txBody>
                    <a:bodyPr/>
                    <a:lstStyle/>
                    <a:p>
                      <a:pPr algn="l" fontAlgn="b"/>
                      <a:r>
                        <a:rPr lang="en-US" sz="1600" b="0" i="0" u="none" strike="noStrike" dirty="0">
                          <a:solidFill>
                            <a:srgbClr val="000000"/>
                          </a:solidFill>
                          <a:effectLst/>
                          <a:latin typeface="Lucida Sans Unicode" panose="020B0602030504020204" pitchFamily="34" charset="0"/>
                        </a:rPr>
                        <a:t>States</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Lucida Sans Unicode" panose="020B0602030504020204" pitchFamily="34" charset="0"/>
                        </a:rPr>
                        <a:t>91</a:t>
                      </a:r>
                    </a:p>
                  </a:txBody>
                  <a:tcPr marL="9525" marR="9525" marT="9525" marB="0" anchor="b">
                    <a:lnL>
                      <a:noFill/>
                    </a:lnL>
                    <a:lnR>
                      <a:noFill/>
                    </a:lnR>
                    <a:lnT>
                      <a:noFill/>
                    </a:lnT>
                    <a:lnB>
                      <a:noFill/>
                    </a:lnB>
                  </a:tcPr>
                </a:tc>
                <a:extLst>
                  <a:ext uri="{0D108BD9-81ED-4DB2-BD59-A6C34878D82A}">
                    <a16:rowId xmlns:a16="http://schemas.microsoft.com/office/drawing/2014/main" val="1198400778"/>
                  </a:ext>
                </a:extLst>
              </a:tr>
              <a:tr h="304800">
                <a:tc>
                  <a:txBody>
                    <a:bodyPr/>
                    <a:lstStyle/>
                    <a:p>
                      <a:pPr algn="l" fontAlgn="b"/>
                      <a:r>
                        <a:rPr lang="en-US" sz="1600" b="0" i="0" u="none" strike="noStrike" dirty="0">
                          <a:solidFill>
                            <a:srgbClr val="000000"/>
                          </a:solidFill>
                          <a:effectLst/>
                          <a:latin typeface="Lucida Sans Unicode" panose="020B0602030504020204" pitchFamily="34" charset="0"/>
                        </a:rPr>
                        <a:t>Universities</a:t>
                      </a:r>
                    </a:p>
                  </a:txBody>
                  <a:tcPr marL="9525" marR="9525" marT="9525" marB="0" anchor="b">
                    <a:lnL>
                      <a:noFill/>
                    </a:lnL>
                    <a:lnR>
                      <a:noFill/>
                    </a:lnR>
                    <a:lnT>
                      <a:noFill/>
                    </a:lnT>
                    <a:lnB>
                      <a:noFill/>
                    </a:lnB>
                  </a:tcPr>
                </a:tc>
                <a:tc>
                  <a:txBody>
                    <a:bodyPr/>
                    <a:lstStyle/>
                    <a:p>
                      <a:pPr algn="ctr" fontAlgn="b"/>
                      <a:r>
                        <a:rPr lang="en-US" sz="1600" b="0" i="0" u="none" strike="noStrike" dirty="0">
                          <a:solidFill>
                            <a:srgbClr val="000000"/>
                          </a:solidFill>
                          <a:effectLst/>
                          <a:latin typeface="Lucida Sans Unicode" panose="020B0602030504020204" pitchFamily="34" charset="0"/>
                        </a:rPr>
                        <a:t>78</a:t>
                      </a:r>
                    </a:p>
                  </a:txBody>
                  <a:tcPr marL="9525" marR="9525" marT="9525" marB="0" anchor="b">
                    <a:lnL>
                      <a:noFill/>
                    </a:lnL>
                    <a:lnR>
                      <a:noFill/>
                    </a:lnR>
                    <a:lnT>
                      <a:noFill/>
                    </a:lnT>
                    <a:lnB>
                      <a:noFill/>
                    </a:lnB>
                  </a:tcPr>
                </a:tc>
                <a:extLst>
                  <a:ext uri="{0D108BD9-81ED-4DB2-BD59-A6C34878D82A}">
                    <a16:rowId xmlns:a16="http://schemas.microsoft.com/office/drawing/2014/main" val="1854672620"/>
                  </a:ext>
                </a:extLst>
              </a:tr>
              <a:tr h="304800">
                <a:tc>
                  <a:txBody>
                    <a:bodyPr/>
                    <a:lstStyle/>
                    <a:p>
                      <a:pPr algn="l" fontAlgn="b"/>
                      <a:r>
                        <a:rPr lang="en-US" sz="1600" b="0" i="0" u="none" strike="noStrike" dirty="0">
                          <a:solidFill>
                            <a:srgbClr val="000000"/>
                          </a:solidFill>
                          <a:effectLst/>
                          <a:latin typeface="Lucida Sans Unicode" panose="020B0602030504020204" pitchFamily="34" charset="0"/>
                        </a:rPr>
                        <a:t>AQ Contractors</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Lucida Sans Unicode" panose="020B0602030504020204" pitchFamily="34" charset="0"/>
                        </a:rPr>
                        <a:t>16</a:t>
                      </a:r>
                    </a:p>
                  </a:txBody>
                  <a:tcPr marL="9525" marR="9525" marT="9525" marB="0" anchor="b">
                    <a:lnL>
                      <a:noFill/>
                    </a:lnL>
                    <a:lnR>
                      <a:noFill/>
                    </a:lnR>
                    <a:lnT>
                      <a:noFill/>
                    </a:lnT>
                    <a:lnB>
                      <a:noFill/>
                    </a:lnB>
                  </a:tcPr>
                </a:tc>
                <a:extLst>
                  <a:ext uri="{0D108BD9-81ED-4DB2-BD59-A6C34878D82A}">
                    <a16:rowId xmlns:a16="http://schemas.microsoft.com/office/drawing/2014/main" val="2389408413"/>
                  </a:ext>
                </a:extLst>
              </a:tr>
              <a:tr h="304800">
                <a:tc>
                  <a:txBody>
                    <a:bodyPr/>
                    <a:lstStyle/>
                    <a:p>
                      <a:pPr algn="l" fontAlgn="b"/>
                      <a:r>
                        <a:rPr lang="en-US" sz="1600" b="0" i="0" u="none" strike="noStrike" dirty="0">
                          <a:solidFill>
                            <a:srgbClr val="000000"/>
                          </a:solidFill>
                          <a:effectLst/>
                          <a:latin typeface="Lucida Sans Unicode" panose="020B0602030504020204" pitchFamily="34" charset="0"/>
                        </a:rPr>
                        <a:t>RPOs</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Lucida Sans Unicode" panose="020B0602030504020204" pitchFamily="34" charset="0"/>
                        </a:rPr>
                        <a:t>14</a:t>
                      </a:r>
                    </a:p>
                  </a:txBody>
                  <a:tcPr marL="9525" marR="9525" marT="9525" marB="0" anchor="b">
                    <a:lnL>
                      <a:noFill/>
                    </a:lnL>
                    <a:lnR>
                      <a:noFill/>
                    </a:lnR>
                    <a:lnT>
                      <a:noFill/>
                    </a:lnT>
                    <a:lnB>
                      <a:noFill/>
                    </a:lnB>
                  </a:tcPr>
                </a:tc>
                <a:extLst>
                  <a:ext uri="{0D108BD9-81ED-4DB2-BD59-A6C34878D82A}">
                    <a16:rowId xmlns:a16="http://schemas.microsoft.com/office/drawing/2014/main" val="2182723624"/>
                  </a:ext>
                </a:extLst>
              </a:tr>
              <a:tr h="304800">
                <a:tc>
                  <a:txBody>
                    <a:bodyPr/>
                    <a:lstStyle/>
                    <a:p>
                      <a:pPr algn="l" fontAlgn="b"/>
                      <a:r>
                        <a:rPr lang="en-US" sz="1600" b="0" i="0" u="none" strike="noStrike" dirty="0">
                          <a:solidFill>
                            <a:srgbClr val="000000"/>
                          </a:solidFill>
                          <a:effectLst/>
                          <a:latin typeface="Lucida Sans Unicode" panose="020B0602030504020204" pitchFamily="34" charset="0"/>
                        </a:rPr>
                        <a:t>Private email</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Lucida Sans Unicode" panose="020B0602030504020204" pitchFamily="34" charset="0"/>
                        </a:rPr>
                        <a:t>10</a:t>
                      </a:r>
                    </a:p>
                  </a:txBody>
                  <a:tcPr marL="9525" marR="9525" marT="9525" marB="0" anchor="b">
                    <a:lnL>
                      <a:noFill/>
                    </a:lnL>
                    <a:lnR>
                      <a:noFill/>
                    </a:lnR>
                    <a:lnT>
                      <a:noFill/>
                    </a:lnT>
                    <a:lnB>
                      <a:noFill/>
                    </a:lnB>
                  </a:tcPr>
                </a:tc>
                <a:extLst>
                  <a:ext uri="{0D108BD9-81ED-4DB2-BD59-A6C34878D82A}">
                    <a16:rowId xmlns:a16="http://schemas.microsoft.com/office/drawing/2014/main" val="1979209893"/>
                  </a:ext>
                </a:extLst>
              </a:tr>
              <a:tr h="304800">
                <a:tc>
                  <a:txBody>
                    <a:bodyPr/>
                    <a:lstStyle/>
                    <a:p>
                      <a:pPr algn="l" fontAlgn="b"/>
                      <a:r>
                        <a:rPr lang="en-US" sz="1600" b="0" i="0" u="none" strike="noStrike" dirty="0">
                          <a:solidFill>
                            <a:srgbClr val="000000"/>
                          </a:solidFill>
                          <a:effectLst/>
                          <a:latin typeface="Lucida Sans Unicode" panose="020B0602030504020204" pitchFamily="34" charset="0"/>
                        </a:rPr>
                        <a:t>Environmental Protection Agency</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Lucida Sans Unicode" panose="020B0602030504020204" pitchFamily="34" charset="0"/>
                        </a:rPr>
                        <a:t>9</a:t>
                      </a:r>
                    </a:p>
                  </a:txBody>
                  <a:tcPr marL="9525" marR="9525" marT="9525" marB="0" anchor="b">
                    <a:lnL>
                      <a:noFill/>
                    </a:lnL>
                    <a:lnR>
                      <a:noFill/>
                    </a:lnR>
                    <a:lnT>
                      <a:noFill/>
                    </a:lnT>
                    <a:lnB>
                      <a:noFill/>
                    </a:lnB>
                  </a:tcPr>
                </a:tc>
                <a:extLst>
                  <a:ext uri="{0D108BD9-81ED-4DB2-BD59-A6C34878D82A}">
                    <a16:rowId xmlns:a16="http://schemas.microsoft.com/office/drawing/2014/main" val="3582037770"/>
                  </a:ext>
                </a:extLst>
              </a:tr>
              <a:tr h="304800">
                <a:tc>
                  <a:txBody>
                    <a:bodyPr/>
                    <a:lstStyle/>
                    <a:p>
                      <a:pPr algn="l" fontAlgn="b"/>
                      <a:r>
                        <a:rPr lang="en-US" sz="1600" b="0" i="0" u="none" strike="noStrike" dirty="0">
                          <a:solidFill>
                            <a:srgbClr val="000000"/>
                          </a:solidFill>
                          <a:effectLst/>
                          <a:latin typeface="Lucida Sans Unicode" panose="020B0602030504020204" pitchFamily="34" charset="0"/>
                        </a:rPr>
                        <a:t>U.S. Fish and Wildlife Service</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Lucida Sans Unicode" panose="020B0602030504020204" pitchFamily="34" charset="0"/>
                        </a:rPr>
                        <a:t>6</a:t>
                      </a:r>
                    </a:p>
                  </a:txBody>
                  <a:tcPr marL="9525" marR="9525" marT="9525" marB="0" anchor="b">
                    <a:lnL>
                      <a:noFill/>
                    </a:lnL>
                    <a:lnR>
                      <a:noFill/>
                    </a:lnR>
                    <a:lnT>
                      <a:noFill/>
                    </a:lnT>
                    <a:lnB>
                      <a:noFill/>
                    </a:lnB>
                  </a:tcPr>
                </a:tc>
                <a:extLst>
                  <a:ext uri="{0D108BD9-81ED-4DB2-BD59-A6C34878D82A}">
                    <a16:rowId xmlns:a16="http://schemas.microsoft.com/office/drawing/2014/main" val="167630852"/>
                  </a:ext>
                </a:extLst>
              </a:tr>
              <a:tr h="304800">
                <a:tc>
                  <a:txBody>
                    <a:bodyPr/>
                    <a:lstStyle/>
                    <a:p>
                      <a:pPr algn="l" fontAlgn="b"/>
                      <a:r>
                        <a:rPr lang="en-US" sz="1600" b="0" i="0" u="none" strike="noStrike" dirty="0">
                          <a:solidFill>
                            <a:srgbClr val="000000"/>
                          </a:solidFill>
                          <a:effectLst/>
                          <a:latin typeface="Lucida Sans Unicode" panose="020B0602030504020204" pitchFamily="34" charset="0"/>
                        </a:rPr>
                        <a:t>Counties</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Lucida Sans Unicode" panose="020B0602030504020204" pitchFamily="34" charset="0"/>
                        </a:rPr>
                        <a:t>4</a:t>
                      </a:r>
                    </a:p>
                  </a:txBody>
                  <a:tcPr marL="9525" marR="9525" marT="9525" marB="0" anchor="b">
                    <a:lnL>
                      <a:noFill/>
                    </a:lnL>
                    <a:lnR>
                      <a:noFill/>
                    </a:lnR>
                    <a:lnT>
                      <a:noFill/>
                    </a:lnT>
                    <a:lnB>
                      <a:noFill/>
                    </a:lnB>
                  </a:tcPr>
                </a:tc>
                <a:extLst>
                  <a:ext uri="{0D108BD9-81ED-4DB2-BD59-A6C34878D82A}">
                    <a16:rowId xmlns:a16="http://schemas.microsoft.com/office/drawing/2014/main" val="3125259988"/>
                  </a:ext>
                </a:extLst>
              </a:tr>
              <a:tr h="304800">
                <a:tc>
                  <a:txBody>
                    <a:bodyPr/>
                    <a:lstStyle/>
                    <a:p>
                      <a:pPr algn="l" fontAlgn="b"/>
                      <a:r>
                        <a:rPr lang="en-US" sz="1600" b="0" i="0" u="none" strike="noStrike" dirty="0">
                          <a:solidFill>
                            <a:srgbClr val="000000"/>
                          </a:solidFill>
                          <a:effectLst/>
                          <a:latin typeface="Lucida Sans Unicode" panose="020B0602030504020204" pitchFamily="34" charset="0"/>
                        </a:rPr>
                        <a:t>Other</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Lucida Sans Unicode" panose="020B0602030504020204" pitchFamily="34" charset="0"/>
                        </a:rPr>
                        <a:t>3</a:t>
                      </a:r>
                    </a:p>
                  </a:txBody>
                  <a:tcPr marL="9525" marR="9525" marT="9525" marB="0" anchor="b">
                    <a:lnL>
                      <a:noFill/>
                    </a:lnL>
                    <a:lnR>
                      <a:noFill/>
                    </a:lnR>
                    <a:lnT>
                      <a:noFill/>
                    </a:lnT>
                    <a:lnB>
                      <a:noFill/>
                    </a:lnB>
                  </a:tcPr>
                </a:tc>
                <a:extLst>
                  <a:ext uri="{0D108BD9-81ED-4DB2-BD59-A6C34878D82A}">
                    <a16:rowId xmlns:a16="http://schemas.microsoft.com/office/drawing/2014/main" val="801306099"/>
                  </a:ext>
                </a:extLst>
              </a:tr>
              <a:tr h="304800">
                <a:tc>
                  <a:txBody>
                    <a:bodyPr/>
                    <a:lstStyle/>
                    <a:p>
                      <a:pPr algn="l" fontAlgn="b"/>
                      <a:r>
                        <a:rPr lang="en-US" sz="1600" b="0" i="0" u="none" strike="noStrike" dirty="0">
                          <a:solidFill>
                            <a:srgbClr val="000000"/>
                          </a:solidFill>
                          <a:effectLst/>
                          <a:latin typeface="Lucida Sans Unicode" panose="020B0602030504020204" pitchFamily="34" charset="0"/>
                        </a:rPr>
                        <a:t>Municipalities</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Lucida Sans Unicode" panose="020B0602030504020204" pitchFamily="34" charset="0"/>
                        </a:rPr>
                        <a:t>2</a:t>
                      </a:r>
                    </a:p>
                  </a:txBody>
                  <a:tcPr marL="9525" marR="9525" marT="9525" marB="0" anchor="b">
                    <a:lnL>
                      <a:noFill/>
                    </a:lnL>
                    <a:lnR>
                      <a:noFill/>
                    </a:lnR>
                    <a:lnT>
                      <a:noFill/>
                    </a:lnT>
                    <a:lnB>
                      <a:noFill/>
                    </a:lnB>
                  </a:tcPr>
                </a:tc>
                <a:extLst>
                  <a:ext uri="{0D108BD9-81ED-4DB2-BD59-A6C34878D82A}">
                    <a16:rowId xmlns:a16="http://schemas.microsoft.com/office/drawing/2014/main" val="2332058598"/>
                  </a:ext>
                </a:extLst>
              </a:tr>
              <a:tr h="304800">
                <a:tc>
                  <a:txBody>
                    <a:bodyPr/>
                    <a:lstStyle/>
                    <a:p>
                      <a:pPr algn="l" fontAlgn="b"/>
                      <a:r>
                        <a:rPr lang="en-US" sz="1600" b="0" i="0" u="none" strike="noStrike" dirty="0">
                          <a:solidFill>
                            <a:srgbClr val="000000"/>
                          </a:solidFill>
                          <a:effectLst/>
                          <a:latin typeface="Lucida Sans Unicode" panose="020B0602030504020204" pitchFamily="34" charset="0"/>
                        </a:rPr>
                        <a:t>Environmental Organizations</a:t>
                      </a:r>
                    </a:p>
                  </a:txBody>
                  <a:tcPr marL="9525" marR="9525" marT="9525" marB="0" anchor="b">
                    <a:lnL>
                      <a:noFill/>
                    </a:lnL>
                    <a:lnR>
                      <a:noFill/>
                    </a:lnR>
                    <a:lnT>
                      <a:noFill/>
                    </a:lnT>
                    <a:lnB>
                      <a:noFill/>
                    </a:lnB>
                  </a:tcPr>
                </a:tc>
                <a:tc>
                  <a:txBody>
                    <a:bodyPr/>
                    <a:lstStyle/>
                    <a:p>
                      <a:pPr algn="ctr" fontAlgn="b"/>
                      <a:r>
                        <a:rPr lang="en-US" sz="1600" b="0" i="0" u="none" strike="noStrike" dirty="0">
                          <a:solidFill>
                            <a:srgbClr val="000000"/>
                          </a:solidFill>
                          <a:effectLst/>
                          <a:latin typeface="Lucida Sans Unicode" panose="020B0602030504020204" pitchFamily="34" charset="0"/>
                        </a:rPr>
                        <a:t>1</a:t>
                      </a:r>
                    </a:p>
                  </a:txBody>
                  <a:tcPr marL="9525" marR="9525" marT="9525" marB="0" anchor="b">
                    <a:lnL>
                      <a:noFill/>
                    </a:lnL>
                    <a:lnR>
                      <a:noFill/>
                    </a:lnR>
                    <a:lnT>
                      <a:noFill/>
                    </a:lnT>
                    <a:lnB>
                      <a:noFill/>
                    </a:lnB>
                  </a:tcPr>
                </a:tc>
                <a:extLst>
                  <a:ext uri="{0D108BD9-81ED-4DB2-BD59-A6C34878D82A}">
                    <a16:rowId xmlns:a16="http://schemas.microsoft.com/office/drawing/2014/main" val="2899178112"/>
                  </a:ext>
                </a:extLst>
              </a:tr>
            </a:tbl>
          </a:graphicData>
        </a:graphic>
      </p:graphicFrame>
      <p:pic>
        <p:nvPicPr>
          <p:cNvPr id="16" name="Picture 15">
            <a:extLst>
              <a:ext uri="{FF2B5EF4-FFF2-40B4-BE49-F238E27FC236}">
                <a16:creationId xmlns:a16="http://schemas.microsoft.com/office/drawing/2014/main" id="{6C2FB1CC-5188-417D-8546-B6D10E616F2E}"/>
              </a:ext>
            </a:extLst>
          </p:cNvPr>
          <p:cNvPicPr>
            <a:picLocks noChangeAspect="1"/>
          </p:cNvPicPr>
          <p:nvPr/>
        </p:nvPicPr>
        <p:blipFill>
          <a:blip r:embed="rId2"/>
          <a:stretch>
            <a:fillRect/>
          </a:stretch>
        </p:blipFill>
        <p:spPr>
          <a:xfrm>
            <a:off x="4155702" y="931002"/>
            <a:ext cx="7955546" cy="5386671"/>
          </a:xfrm>
          <a:prstGeom prst="rect">
            <a:avLst/>
          </a:prstGeom>
        </p:spPr>
      </p:pic>
      <p:sp>
        <p:nvSpPr>
          <p:cNvPr id="18" name="Title 3">
            <a:extLst>
              <a:ext uri="{FF2B5EF4-FFF2-40B4-BE49-F238E27FC236}">
                <a16:creationId xmlns:a16="http://schemas.microsoft.com/office/drawing/2014/main" id="{166EEF2E-D042-4E13-BC85-4C2E5980747D}"/>
              </a:ext>
            </a:extLst>
          </p:cNvPr>
          <p:cNvSpPr>
            <a:spLocks noGrp="1"/>
          </p:cNvSpPr>
          <p:nvPr>
            <p:ph type="title"/>
          </p:nvPr>
        </p:nvSpPr>
        <p:spPr>
          <a:xfrm>
            <a:off x="323850" y="0"/>
            <a:ext cx="10972800" cy="1143000"/>
          </a:xfrm>
        </p:spPr>
        <p:txBody>
          <a:bodyPr>
            <a:normAutofit/>
          </a:bodyPr>
          <a:lstStyle/>
          <a:p>
            <a:r>
              <a:rPr lang="en-US" sz="2400" dirty="0"/>
              <a:t>NEIC 2016 Data Requests – Organizational Composition</a:t>
            </a:r>
          </a:p>
        </p:txBody>
      </p:sp>
    </p:spTree>
    <p:extLst>
      <p:ext uri="{BB962C8B-B14F-4D97-AF65-F5344CB8AC3E}">
        <p14:creationId xmlns:p14="http://schemas.microsoft.com/office/powerpoint/2010/main" val="29474965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542777-481E-469B-B2B9-D825AA4C21A5}"/>
              </a:ext>
            </a:extLst>
          </p:cNvPr>
          <p:cNvSpPr>
            <a:spLocks noGrp="1"/>
          </p:cNvSpPr>
          <p:nvPr>
            <p:ph idx="1"/>
          </p:nvPr>
        </p:nvSpPr>
        <p:spPr/>
        <p:txBody>
          <a:bodyPr>
            <a:norm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CO modeled well, lagged a 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Emissions Estimate with Satellite Hotspot Detection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00" dirty="0">
                <a:solidFill>
                  <a:prstClr val="black"/>
                </a:solidFill>
                <a:latin typeface="Calibri" panose="020F0502020204030204"/>
              </a:rPr>
              <a:t>Questionable Diurnal Burn Cycle</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Injection of CO into the Troposphere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Very little model CO impact at surface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Impacts from Mexican fires in Southeast and Mid-Atlantic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3" name="Slide Number Placeholder 2">
            <a:extLst>
              <a:ext uri="{FF2B5EF4-FFF2-40B4-BE49-F238E27FC236}">
                <a16:creationId xmlns:a16="http://schemas.microsoft.com/office/drawing/2014/main" id="{B05F0336-946F-4D47-9C67-5AEFBFACD000}"/>
              </a:ext>
            </a:extLst>
          </p:cNvPr>
          <p:cNvSpPr>
            <a:spLocks noGrp="1"/>
          </p:cNvSpPr>
          <p:nvPr>
            <p:ph type="sldNum" sz="quarter" idx="12"/>
          </p:nvPr>
        </p:nvSpPr>
        <p:spPr/>
        <p:txBody>
          <a:bodyPr/>
          <a:lstStyle/>
          <a:p>
            <a:fld id="{61C894BD-DCE2-4A96-A9AF-225BBEAC2A40}" type="slidenum">
              <a:rPr lang="en-US" smtClean="0"/>
              <a:pPr/>
              <a:t>60</a:t>
            </a:fld>
            <a:endParaRPr lang="en-US"/>
          </a:p>
        </p:txBody>
      </p:sp>
      <p:sp>
        <p:nvSpPr>
          <p:cNvPr id="4" name="Title 3">
            <a:extLst>
              <a:ext uri="{FF2B5EF4-FFF2-40B4-BE49-F238E27FC236}">
                <a16:creationId xmlns:a16="http://schemas.microsoft.com/office/drawing/2014/main" id="{141B53A1-5691-4B32-A78A-8FA4D5F58A1A}"/>
              </a:ext>
            </a:extLst>
          </p:cNvPr>
          <p:cNvSpPr>
            <a:spLocks noGrp="1"/>
          </p:cNvSpPr>
          <p:nvPr>
            <p:ph type="title"/>
          </p:nvPr>
        </p:nvSpPr>
        <p:spPr/>
        <p:txBody>
          <a:bodyPr/>
          <a:lstStyle/>
          <a:p>
            <a:r>
              <a:rPr lang="en-US" dirty="0"/>
              <a:t>Fort McMurray - Conclusions</a:t>
            </a:r>
          </a:p>
        </p:txBody>
      </p:sp>
    </p:spTree>
    <p:extLst>
      <p:ext uri="{BB962C8B-B14F-4D97-AF65-F5344CB8AC3E}">
        <p14:creationId xmlns:p14="http://schemas.microsoft.com/office/powerpoint/2010/main" val="8173507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C12810-E93B-4F79-8887-5BF3CDA0524B}"/>
              </a:ext>
            </a:extLst>
          </p:cNvPr>
          <p:cNvSpPr>
            <a:spLocks noGrp="1"/>
          </p:cNvSpPr>
          <p:nvPr>
            <p:ph idx="1"/>
          </p:nvPr>
        </p:nvSpPr>
        <p:spPr/>
        <p:txBody>
          <a:bodyPr/>
          <a:lstStyle/>
          <a:p>
            <a:r>
              <a:rPr lang="en-US" dirty="0"/>
              <a:t>Fire in 36 km grid cell versus 12 km grid cell</a:t>
            </a:r>
          </a:p>
          <a:p>
            <a:r>
              <a:rPr lang="en-US" dirty="0"/>
              <a:t>Plume vertical mixing and photolysis</a:t>
            </a:r>
          </a:p>
          <a:p>
            <a:r>
              <a:rPr lang="en-US" dirty="0"/>
              <a:t>Influence of closer fires over more distant ones</a:t>
            </a:r>
          </a:p>
          <a:p>
            <a:r>
              <a:rPr lang="en-US" dirty="0"/>
              <a:t>Effects of cloud cover on satellite retrieval and burn area analysis</a:t>
            </a:r>
          </a:p>
          <a:p>
            <a:r>
              <a:rPr lang="en-US" dirty="0"/>
              <a:t>Effects of CO underprediction</a:t>
            </a:r>
          </a:p>
          <a:p>
            <a:r>
              <a:rPr lang="en-US" dirty="0"/>
              <a:t>CO vertical lofting and dispersion</a:t>
            </a:r>
          </a:p>
        </p:txBody>
      </p:sp>
      <p:sp>
        <p:nvSpPr>
          <p:cNvPr id="3" name="Slide Number Placeholder 2">
            <a:extLst>
              <a:ext uri="{FF2B5EF4-FFF2-40B4-BE49-F238E27FC236}">
                <a16:creationId xmlns:a16="http://schemas.microsoft.com/office/drawing/2014/main" id="{4D5CF390-D8C7-4CFE-8F45-117D5E954230}"/>
              </a:ext>
            </a:extLst>
          </p:cNvPr>
          <p:cNvSpPr>
            <a:spLocks noGrp="1"/>
          </p:cNvSpPr>
          <p:nvPr>
            <p:ph type="sldNum" sz="quarter" idx="12"/>
          </p:nvPr>
        </p:nvSpPr>
        <p:spPr/>
        <p:txBody>
          <a:bodyPr/>
          <a:lstStyle/>
          <a:p>
            <a:fld id="{61C894BD-DCE2-4A96-A9AF-225BBEAC2A40}" type="slidenum">
              <a:rPr lang="en-US" smtClean="0"/>
              <a:pPr/>
              <a:t>61</a:t>
            </a:fld>
            <a:endParaRPr lang="en-US"/>
          </a:p>
        </p:txBody>
      </p:sp>
      <p:sp>
        <p:nvSpPr>
          <p:cNvPr id="4" name="Title 3">
            <a:extLst>
              <a:ext uri="{FF2B5EF4-FFF2-40B4-BE49-F238E27FC236}">
                <a16:creationId xmlns:a16="http://schemas.microsoft.com/office/drawing/2014/main" id="{0B4511E5-2D01-4CDB-BDD6-A5A8EC8F2943}"/>
              </a:ext>
            </a:extLst>
          </p:cNvPr>
          <p:cNvSpPr>
            <a:spLocks noGrp="1"/>
          </p:cNvSpPr>
          <p:nvPr>
            <p:ph type="title"/>
          </p:nvPr>
        </p:nvSpPr>
        <p:spPr/>
        <p:txBody>
          <a:bodyPr/>
          <a:lstStyle/>
          <a:p>
            <a:r>
              <a:rPr lang="en-US" dirty="0"/>
              <a:t>Ending Issues</a:t>
            </a:r>
          </a:p>
        </p:txBody>
      </p:sp>
    </p:spTree>
    <p:extLst>
      <p:ext uri="{BB962C8B-B14F-4D97-AF65-F5344CB8AC3E}">
        <p14:creationId xmlns:p14="http://schemas.microsoft.com/office/powerpoint/2010/main" val="38135258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normAutofit/>
          </a:bodyPr>
          <a:lstStyle/>
          <a:p>
            <a:pPr algn="l"/>
            <a:r>
              <a:rPr lang="en-US" dirty="0"/>
              <a:t>Model Bias &amp; Response to Emissions Changes</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normAutofit fontScale="92500" lnSpcReduction="20000"/>
          </a:bodyPr>
          <a:lstStyle/>
          <a:p>
            <a:pPr algn="l"/>
            <a:endParaRPr lang="en-US" dirty="0"/>
          </a:p>
          <a:p>
            <a:pPr algn="l"/>
            <a:r>
              <a:rPr lang="en-US" dirty="0"/>
              <a:t>Byeong-Uk Kim, Ph.D.</a:t>
            </a:r>
          </a:p>
          <a:p>
            <a:pPr algn="l"/>
            <a:r>
              <a:rPr lang="en-US" dirty="0"/>
              <a:t>Georgia Environmental Protection Division</a:t>
            </a:r>
          </a:p>
        </p:txBody>
      </p:sp>
      <p:sp>
        <p:nvSpPr>
          <p:cNvPr id="4" name="Slide Number Placeholder 3">
            <a:extLst>
              <a:ext uri="{FF2B5EF4-FFF2-40B4-BE49-F238E27FC236}">
                <a16:creationId xmlns:a16="http://schemas.microsoft.com/office/drawing/2014/main" id="{42D03C78-C7A7-4300-809B-B803E51D9175}"/>
              </a:ext>
            </a:extLst>
          </p:cNvPr>
          <p:cNvSpPr>
            <a:spLocks noGrp="1"/>
          </p:cNvSpPr>
          <p:nvPr>
            <p:ph type="sldNum" sz="quarter" idx="12"/>
          </p:nvPr>
        </p:nvSpPr>
        <p:spPr>
          <a:xfrm>
            <a:off x="11529696" y="6407949"/>
            <a:ext cx="487680" cy="365125"/>
          </a:xfrm>
        </p:spPr>
        <p:txBody>
          <a:bodyPr/>
          <a:lstStyle/>
          <a:p>
            <a:fld id="{7FB73475-5AAF-4D47-840A-E25B25384645}" type="slidenum">
              <a:rPr lang="en-US" smtClean="0"/>
              <a:t>62</a:t>
            </a:fld>
            <a:endParaRPr lang="en-US" dirty="0"/>
          </a:p>
        </p:txBody>
      </p:sp>
    </p:spTree>
    <p:extLst>
      <p:ext uri="{BB962C8B-B14F-4D97-AF65-F5344CB8AC3E}">
        <p14:creationId xmlns:p14="http://schemas.microsoft.com/office/powerpoint/2010/main" val="8612062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E3677E-4A1D-4E0F-9546-34E0E92EB01F}"/>
              </a:ext>
            </a:extLst>
          </p:cNvPr>
          <p:cNvSpPr>
            <a:spLocks noGrp="1"/>
          </p:cNvSpPr>
          <p:nvPr>
            <p:ph idx="1"/>
          </p:nvPr>
        </p:nvSpPr>
        <p:spPr/>
        <p:txBody>
          <a:bodyPr>
            <a:normAutofit lnSpcReduction="10000"/>
          </a:bodyPr>
          <a:lstStyle/>
          <a:p>
            <a:r>
              <a:rPr lang="fi-FI" dirty="0"/>
              <a:t>Saffet Tanrikulu (BAAQMD): Co-chair</a:t>
            </a:r>
          </a:p>
          <a:p>
            <a:r>
              <a:rPr lang="fi-FI" dirty="0"/>
              <a:t>Byeong-Uk Kim (GA EPD): Co-chair</a:t>
            </a:r>
          </a:p>
          <a:p>
            <a:r>
              <a:rPr lang="fi-FI" dirty="0"/>
              <a:t>Bonyoung Koo (BAAQMD)</a:t>
            </a:r>
          </a:p>
          <a:p>
            <a:r>
              <a:rPr lang="fi-FI" dirty="0"/>
              <a:t>Yuanyuan Fang (BAAQMD)</a:t>
            </a:r>
          </a:p>
          <a:p>
            <a:r>
              <a:rPr lang="fi-FI" dirty="0"/>
              <a:t>Claudia Toro (EPA)</a:t>
            </a:r>
          </a:p>
          <a:p>
            <a:r>
              <a:rPr lang="fi-FI" dirty="0"/>
              <a:t>Gail Tonnesen (EPA)</a:t>
            </a:r>
          </a:p>
          <a:p>
            <a:r>
              <a:rPr lang="fi-FI" dirty="0"/>
              <a:t>Molly Zawacki (EPA)</a:t>
            </a:r>
          </a:p>
          <a:p>
            <a:r>
              <a:rPr lang="fi-FI" dirty="0"/>
              <a:t>Norm Possiel (EPA)</a:t>
            </a:r>
          </a:p>
          <a:p>
            <a:r>
              <a:rPr lang="fi-FI" dirty="0"/>
              <a:t>Jim Boylan (GA EPD)</a:t>
            </a:r>
          </a:p>
          <a:p>
            <a:r>
              <a:rPr lang="fi-FI" dirty="0"/>
              <a:t>KJ Liao (GA EPD)</a:t>
            </a:r>
          </a:p>
        </p:txBody>
      </p:sp>
      <p:sp>
        <p:nvSpPr>
          <p:cNvPr id="3" name="Slide Number Placeholder 2">
            <a:extLst>
              <a:ext uri="{FF2B5EF4-FFF2-40B4-BE49-F238E27FC236}">
                <a16:creationId xmlns:a16="http://schemas.microsoft.com/office/drawing/2014/main" id="{CEC2B181-1444-4195-8DBB-C9B468D21EB6}"/>
              </a:ext>
            </a:extLst>
          </p:cNvPr>
          <p:cNvSpPr>
            <a:spLocks noGrp="1"/>
          </p:cNvSpPr>
          <p:nvPr>
            <p:ph type="sldNum" sz="quarter" idx="12"/>
          </p:nvPr>
        </p:nvSpPr>
        <p:spPr/>
        <p:txBody>
          <a:bodyPr/>
          <a:lstStyle/>
          <a:p>
            <a:fld id="{61C894BD-DCE2-4A96-A9AF-225BBEAC2A40}" type="slidenum">
              <a:rPr lang="en-US" smtClean="0"/>
              <a:pPr/>
              <a:t>63</a:t>
            </a:fld>
            <a:endParaRPr lang="en-US"/>
          </a:p>
        </p:txBody>
      </p:sp>
      <p:sp>
        <p:nvSpPr>
          <p:cNvPr id="4" name="Title 3">
            <a:extLst>
              <a:ext uri="{FF2B5EF4-FFF2-40B4-BE49-F238E27FC236}">
                <a16:creationId xmlns:a16="http://schemas.microsoft.com/office/drawing/2014/main" id="{84D1921A-EB2B-46B2-A6E8-8A6EB4DE9FE5}"/>
              </a:ext>
            </a:extLst>
          </p:cNvPr>
          <p:cNvSpPr>
            <a:spLocks noGrp="1"/>
          </p:cNvSpPr>
          <p:nvPr>
            <p:ph type="title"/>
          </p:nvPr>
        </p:nvSpPr>
        <p:spPr/>
        <p:txBody>
          <a:bodyPr/>
          <a:lstStyle/>
          <a:p>
            <a:r>
              <a:rPr lang="en-US" dirty="0"/>
              <a:t>Members</a:t>
            </a:r>
          </a:p>
        </p:txBody>
      </p:sp>
    </p:spTree>
    <p:extLst>
      <p:ext uri="{BB962C8B-B14F-4D97-AF65-F5344CB8AC3E}">
        <p14:creationId xmlns:p14="http://schemas.microsoft.com/office/powerpoint/2010/main" val="3769683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004135-00C3-4F92-B6D0-E8F50E1DE819}"/>
              </a:ext>
            </a:extLst>
          </p:cNvPr>
          <p:cNvSpPr>
            <a:spLocks noGrp="1"/>
          </p:cNvSpPr>
          <p:nvPr>
            <p:ph idx="1"/>
          </p:nvPr>
        </p:nvSpPr>
        <p:spPr/>
        <p:txBody>
          <a:bodyPr/>
          <a:lstStyle/>
          <a:p>
            <a:r>
              <a:rPr lang="en-US" dirty="0"/>
              <a:t>08/14/2019: Discussed the topic and expectations</a:t>
            </a:r>
          </a:p>
          <a:p>
            <a:r>
              <a:rPr lang="en-US" dirty="0"/>
              <a:t>09/23/2019: Presentation to the WG1, “Impact of Model Bias on Model Projections and Contributions” by Byeong-Uk Kim (GA EPD)</a:t>
            </a:r>
          </a:p>
          <a:p>
            <a:r>
              <a:rPr lang="en-US" dirty="0"/>
              <a:t>06/03/2020: Presentation to the large group, “Impact of Model Bias on Future Design Values” by James Boylan (GA EPD)</a:t>
            </a:r>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661E6884-B24A-4909-AB97-3B7E83F78966}"/>
              </a:ext>
            </a:extLst>
          </p:cNvPr>
          <p:cNvSpPr>
            <a:spLocks noGrp="1"/>
          </p:cNvSpPr>
          <p:nvPr>
            <p:ph type="sldNum" sz="quarter" idx="12"/>
          </p:nvPr>
        </p:nvSpPr>
        <p:spPr/>
        <p:txBody>
          <a:bodyPr/>
          <a:lstStyle/>
          <a:p>
            <a:fld id="{61C894BD-DCE2-4A96-A9AF-225BBEAC2A40}" type="slidenum">
              <a:rPr lang="en-US" smtClean="0"/>
              <a:pPr/>
              <a:t>64</a:t>
            </a:fld>
            <a:endParaRPr lang="en-US"/>
          </a:p>
        </p:txBody>
      </p:sp>
      <p:sp>
        <p:nvSpPr>
          <p:cNvPr id="4" name="Title 3">
            <a:extLst>
              <a:ext uri="{FF2B5EF4-FFF2-40B4-BE49-F238E27FC236}">
                <a16:creationId xmlns:a16="http://schemas.microsoft.com/office/drawing/2014/main" id="{7323E7A5-6CA0-4A29-BE83-6A37309391C6}"/>
              </a:ext>
            </a:extLst>
          </p:cNvPr>
          <p:cNvSpPr>
            <a:spLocks noGrp="1"/>
          </p:cNvSpPr>
          <p:nvPr>
            <p:ph type="title"/>
          </p:nvPr>
        </p:nvSpPr>
        <p:spPr/>
        <p:txBody>
          <a:bodyPr/>
          <a:lstStyle/>
          <a:p>
            <a:r>
              <a:rPr lang="en-US" dirty="0"/>
              <a:t>Activities</a:t>
            </a:r>
          </a:p>
        </p:txBody>
      </p:sp>
    </p:spTree>
    <p:extLst>
      <p:ext uri="{BB962C8B-B14F-4D97-AF65-F5344CB8AC3E}">
        <p14:creationId xmlns:p14="http://schemas.microsoft.com/office/powerpoint/2010/main" val="17104305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normAutofit/>
          </a:bodyPr>
          <a:lstStyle/>
          <a:p>
            <a:pPr algn="l"/>
            <a:r>
              <a:rPr lang="en-US" dirty="0"/>
              <a:t>Impact of Model Bias on Model Projections and Contributions</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847387"/>
            <a:ext cx="10363200" cy="1199704"/>
          </a:xfrm>
        </p:spPr>
        <p:txBody>
          <a:bodyPr>
            <a:normAutofit/>
          </a:bodyPr>
          <a:lstStyle/>
          <a:p>
            <a:pPr algn="l"/>
            <a:r>
              <a:rPr lang="en-US" dirty="0"/>
              <a:t>Byeong-Uk Kim and James Boylan</a:t>
            </a:r>
          </a:p>
          <a:p>
            <a:pPr algn="l"/>
            <a:r>
              <a:rPr lang="en-US" dirty="0"/>
              <a:t>Georgia Environmental Protection Division</a:t>
            </a:r>
          </a:p>
        </p:txBody>
      </p:sp>
      <p:sp>
        <p:nvSpPr>
          <p:cNvPr id="4" name="Slide Number Placeholder 3">
            <a:extLst>
              <a:ext uri="{FF2B5EF4-FFF2-40B4-BE49-F238E27FC236}">
                <a16:creationId xmlns:a16="http://schemas.microsoft.com/office/drawing/2014/main" id="{63932A09-F4F8-4523-8261-02B2CE09D12F}"/>
              </a:ext>
            </a:extLst>
          </p:cNvPr>
          <p:cNvSpPr>
            <a:spLocks noGrp="1"/>
          </p:cNvSpPr>
          <p:nvPr>
            <p:ph type="sldNum" sz="quarter" idx="12"/>
          </p:nvPr>
        </p:nvSpPr>
        <p:spPr>
          <a:xfrm>
            <a:off x="11529696" y="6407949"/>
            <a:ext cx="487680" cy="365125"/>
          </a:xfrm>
        </p:spPr>
        <p:txBody>
          <a:bodyPr/>
          <a:lstStyle/>
          <a:p>
            <a:fld id="{7FB73475-5AAF-4D47-840A-E25B25384645}" type="slidenum">
              <a:rPr lang="en-US" smtClean="0"/>
              <a:t>65</a:t>
            </a:fld>
            <a:endParaRPr lang="en-US" dirty="0"/>
          </a:p>
        </p:txBody>
      </p:sp>
    </p:spTree>
    <p:extLst>
      <p:ext uri="{BB962C8B-B14F-4D97-AF65-F5344CB8AC3E}">
        <p14:creationId xmlns:p14="http://schemas.microsoft.com/office/powerpoint/2010/main" val="2555998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9144000" cy="609600"/>
          </a:xfrm>
        </p:spPr>
        <p:txBody>
          <a:bodyPr>
            <a:normAutofit/>
          </a:bodyPr>
          <a:lstStyle/>
          <a:p>
            <a:pPr algn="ctr"/>
            <a:r>
              <a:rPr lang="en-US" sz="3400" dirty="0"/>
              <a:t>RRF = Future Year / Base Year</a:t>
            </a:r>
          </a:p>
        </p:txBody>
      </p:sp>
      <p:sp>
        <p:nvSpPr>
          <p:cNvPr id="4" name="Slide Number Placeholder 3"/>
          <p:cNvSpPr>
            <a:spLocks noGrp="1"/>
          </p:cNvSpPr>
          <p:nvPr>
            <p:ph type="sldNum" sz="quarter" idx="12"/>
          </p:nvPr>
        </p:nvSpPr>
        <p:spPr/>
        <p:txBody>
          <a:bodyPr/>
          <a:lstStyle/>
          <a:p>
            <a:fld id="{7FB73475-5AAF-4D47-840A-E25B25384645}" type="slidenum">
              <a:rPr lang="en-US" smtClean="0"/>
              <a:t>66</a:t>
            </a:fld>
            <a:endParaRPr lang="en-US" dirty="0"/>
          </a:p>
        </p:txBody>
      </p:sp>
      <p:cxnSp>
        <p:nvCxnSpPr>
          <p:cNvPr id="7" name="Straight Connector 6">
            <a:extLst>
              <a:ext uri="{FF2B5EF4-FFF2-40B4-BE49-F238E27FC236}">
                <a16:creationId xmlns:a16="http://schemas.microsoft.com/office/drawing/2014/main" id="{9B51AFD0-4DEA-4DA5-B880-D4B8E9EDF8AA}"/>
              </a:ext>
            </a:extLst>
          </p:cNvPr>
          <p:cNvCxnSpPr>
            <a:cxnSpLocks/>
          </p:cNvCxnSpPr>
          <p:nvPr/>
        </p:nvCxnSpPr>
        <p:spPr>
          <a:xfrm flipH="1" flipV="1">
            <a:off x="3275148" y="1289304"/>
            <a:ext cx="9832" cy="4419598"/>
          </a:xfrm>
          <a:prstGeom prst="line">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2E2498C-6277-44AA-A933-8E5AA1ED2E47}"/>
              </a:ext>
            </a:extLst>
          </p:cNvPr>
          <p:cNvCxnSpPr>
            <a:cxnSpLocks/>
          </p:cNvCxnSpPr>
          <p:nvPr/>
        </p:nvCxnSpPr>
        <p:spPr>
          <a:xfrm>
            <a:off x="3284980" y="5708903"/>
            <a:ext cx="6583138" cy="3"/>
          </a:xfrm>
          <a:prstGeom prst="line">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E05813-37DE-437E-8DE6-4817B3BF93E3}"/>
              </a:ext>
            </a:extLst>
          </p:cNvPr>
          <p:cNvCxnSpPr>
            <a:cxnSpLocks/>
          </p:cNvCxnSpPr>
          <p:nvPr/>
        </p:nvCxnSpPr>
        <p:spPr>
          <a:xfrm>
            <a:off x="3284981" y="3422915"/>
            <a:ext cx="5964411"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0859022-9B3C-486F-8E7E-865596D43088}"/>
              </a:ext>
            </a:extLst>
          </p:cNvPr>
          <p:cNvCxnSpPr>
            <a:cxnSpLocks/>
          </p:cNvCxnSpPr>
          <p:nvPr/>
        </p:nvCxnSpPr>
        <p:spPr>
          <a:xfrm>
            <a:off x="3286252" y="2292604"/>
            <a:ext cx="5990837" cy="3423931"/>
          </a:xfrm>
          <a:prstGeom prst="straightConnector1">
            <a:avLst/>
          </a:prstGeom>
          <a:ln w="25400">
            <a:solidFill>
              <a:srgbClr val="00B05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2BA325A-BDB9-43EB-83EF-765137B54AEF}"/>
              </a:ext>
            </a:extLst>
          </p:cNvPr>
          <p:cNvCxnSpPr>
            <a:cxnSpLocks/>
          </p:cNvCxnSpPr>
          <p:nvPr/>
        </p:nvCxnSpPr>
        <p:spPr>
          <a:xfrm>
            <a:off x="5254752" y="1129297"/>
            <a:ext cx="0" cy="4587239"/>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B25AD44-158A-4C8A-9BF6-CE884134C5A5}"/>
              </a:ext>
            </a:extLst>
          </p:cNvPr>
          <p:cNvSpPr txBox="1"/>
          <p:nvPr/>
        </p:nvSpPr>
        <p:spPr>
          <a:xfrm>
            <a:off x="3090672" y="5704813"/>
            <a:ext cx="778654" cy="369332"/>
          </a:xfrm>
          <a:prstGeom prst="rect">
            <a:avLst/>
          </a:prstGeom>
          <a:noFill/>
        </p:spPr>
        <p:txBody>
          <a:bodyPr wrap="square" rtlCol="0">
            <a:spAutoFit/>
          </a:bodyPr>
          <a:lstStyle/>
          <a:p>
            <a:r>
              <a:rPr lang="en-US" dirty="0"/>
              <a:t>BY</a:t>
            </a:r>
          </a:p>
        </p:txBody>
      </p:sp>
      <p:sp>
        <p:nvSpPr>
          <p:cNvPr id="14" name="TextBox 13">
            <a:extLst>
              <a:ext uri="{FF2B5EF4-FFF2-40B4-BE49-F238E27FC236}">
                <a16:creationId xmlns:a16="http://schemas.microsoft.com/office/drawing/2014/main" id="{4CEC96C7-8006-4BAB-A0B8-0EEFE232F64D}"/>
              </a:ext>
            </a:extLst>
          </p:cNvPr>
          <p:cNvSpPr txBox="1"/>
          <p:nvPr/>
        </p:nvSpPr>
        <p:spPr>
          <a:xfrm>
            <a:off x="1794101" y="1456762"/>
            <a:ext cx="1712346" cy="369332"/>
          </a:xfrm>
          <a:prstGeom prst="rect">
            <a:avLst/>
          </a:prstGeom>
          <a:noFill/>
        </p:spPr>
        <p:txBody>
          <a:bodyPr wrap="square" rtlCol="0">
            <a:spAutoFit/>
          </a:bodyPr>
          <a:lstStyle/>
          <a:p>
            <a:pPr algn="ctr"/>
            <a:r>
              <a:rPr lang="en-US" dirty="0">
                <a:solidFill>
                  <a:srgbClr val="FF0000"/>
                </a:solidFill>
              </a:rPr>
              <a:t>High Bias</a:t>
            </a:r>
          </a:p>
        </p:txBody>
      </p:sp>
      <p:sp>
        <p:nvSpPr>
          <p:cNvPr id="15" name="TextBox 14">
            <a:extLst>
              <a:ext uri="{FF2B5EF4-FFF2-40B4-BE49-F238E27FC236}">
                <a16:creationId xmlns:a16="http://schemas.microsoft.com/office/drawing/2014/main" id="{0420C495-4095-4BCE-92DC-C45F64BD21CE}"/>
              </a:ext>
            </a:extLst>
          </p:cNvPr>
          <p:cNvSpPr txBox="1"/>
          <p:nvPr/>
        </p:nvSpPr>
        <p:spPr>
          <a:xfrm>
            <a:off x="2122629" y="2803504"/>
            <a:ext cx="1712345" cy="369332"/>
          </a:xfrm>
          <a:prstGeom prst="rect">
            <a:avLst/>
          </a:prstGeom>
          <a:noFill/>
        </p:spPr>
        <p:txBody>
          <a:bodyPr wrap="square" rtlCol="0">
            <a:spAutoFit/>
          </a:bodyPr>
          <a:lstStyle/>
          <a:p>
            <a:r>
              <a:rPr lang="en-US" dirty="0">
                <a:solidFill>
                  <a:srgbClr val="0070C0"/>
                </a:solidFill>
              </a:rPr>
              <a:t>Low Bias</a:t>
            </a:r>
          </a:p>
        </p:txBody>
      </p:sp>
      <p:sp>
        <p:nvSpPr>
          <p:cNvPr id="16" name="TextBox 15">
            <a:extLst>
              <a:ext uri="{FF2B5EF4-FFF2-40B4-BE49-F238E27FC236}">
                <a16:creationId xmlns:a16="http://schemas.microsoft.com/office/drawing/2014/main" id="{1687E8F9-D12B-4C98-99F9-DE20B85464DE}"/>
              </a:ext>
            </a:extLst>
          </p:cNvPr>
          <p:cNvSpPr txBox="1"/>
          <p:nvPr/>
        </p:nvSpPr>
        <p:spPr>
          <a:xfrm>
            <a:off x="2336218" y="2115161"/>
            <a:ext cx="1285168" cy="369332"/>
          </a:xfrm>
          <a:prstGeom prst="rect">
            <a:avLst/>
          </a:prstGeom>
          <a:noFill/>
        </p:spPr>
        <p:txBody>
          <a:bodyPr wrap="square" rtlCol="0">
            <a:spAutoFit/>
          </a:bodyPr>
          <a:lstStyle/>
          <a:p>
            <a:r>
              <a:rPr lang="en-US" dirty="0">
                <a:solidFill>
                  <a:srgbClr val="00B050"/>
                </a:solidFill>
              </a:rPr>
              <a:t>Reality</a:t>
            </a:r>
          </a:p>
        </p:txBody>
      </p:sp>
      <p:cxnSp>
        <p:nvCxnSpPr>
          <p:cNvPr id="17" name="Straight Arrow Connector 16">
            <a:extLst>
              <a:ext uri="{FF2B5EF4-FFF2-40B4-BE49-F238E27FC236}">
                <a16:creationId xmlns:a16="http://schemas.microsoft.com/office/drawing/2014/main" id="{42B70E6E-2ECE-45C7-930B-0AF62437E570}"/>
              </a:ext>
            </a:extLst>
          </p:cNvPr>
          <p:cNvCxnSpPr>
            <a:cxnSpLocks/>
          </p:cNvCxnSpPr>
          <p:nvPr/>
        </p:nvCxnSpPr>
        <p:spPr>
          <a:xfrm>
            <a:off x="3273552" y="1619504"/>
            <a:ext cx="6003537" cy="4097031"/>
          </a:xfrm>
          <a:prstGeom prst="straightConnector1">
            <a:avLst/>
          </a:prstGeom>
          <a:ln w="25400">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08187C5-97BE-40EC-827D-D7561B5951D4}"/>
              </a:ext>
            </a:extLst>
          </p:cNvPr>
          <p:cNvCxnSpPr>
            <a:cxnSpLocks/>
          </p:cNvCxnSpPr>
          <p:nvPr/>
        </p:nvCxnSpPr>
        <p:spPr>
          <a:xfrm>
            <a:off x="3279902" y="2984754"/>
            <a:ext cx="5997187" cy="2731781"/>
          </a:xfrm>
          <a:prstGeom prst="straightConnector1">
            <a:avLst/>
          </a:prstGeom>
          <a:ln w="25400">
            <a:solidFill>
              <a:srgbClr val="0070C0"/>
            </a:solidFill>
            <a:headEnd type="oval"/>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F257C15-46D1-4E3C-85BF-5B0718A3F89B}"/>
              </a:ext>
            </a:extLst>
          </p:cNvPr>
          <p:cNvSpPr txBox="1"/>
          <p:nvPr/>
        </p:nvSpPr>
        <p:spPr>
          <a:xfrm>
            <a:off x="5048305" y="5704813"/>
            <a:ext cx="778654" cy="369332"/>
          </a:xfrm>
          <a:prstGeom prst="rect">
            <a:avLst/>
          </a:prstGeom>
          <a:noFill/>
        </p:spPr>
        <p:txBody>
          <a:bodyPr wrap="square" rtlCol="0">
            <a:spAutoFit/>
          </a:bodyPr>
          <a:lstStyle/>
          <a:p>
            <a:r>
              <a:rPr lang="en-US" dirty="0"/>
              <a:t>FY</a:t>
            </a:r>
          </a:p>
        </p:txBody>
      </p:sp>
      <p:cxnSp>
        <p:nvCxnSpPr>
          <p:cNvPr id="20" name="Straight Connector 19">
            <a:extLst>
              <a:ext uri="{FF2B5EF4-FFF2-40B4-BE49-F238E27FC236}">
                <a16:creationId xmlns:a16="http://schemas.microsoft.com/office/drawing/2014/main" id="{75ADD397-C508-40EE-8ECC-90C0B400905A}"/>
              </a:ext>
            </a:extLst>
          </p:cNvPr>
          <p:cNvCxnSpPr>
            <a:cxnSpLocks/>
          </p:cNvCxnSpPr>
          <p:nvPr/>
        </p:nvCxnSpPr>
        <p:spPr>
          <a:xfrm>
            <a:off x="9249398" y="1121664"/>
            <a:ext cx="0" cy="4587239"/>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35D612C-4042-46D6-9D5E-07C55D2EEB81}"/>
              </a:ext>
            </a:extLst>
          </p:cNvPr>
          <p:cNvSpPr txBox="1"/>
          <p:nvPr/>
        </p:nvSpPr>
        <p:spPr>
          <a:xfrm>
            <a:off x="3230483" y="1359585"/>
            <a:ext cx="1133644" cy="369332"/>
          </a:xfrm>
          <a:prstGeom prst="rect">
            <a:avLst/>
          </a:prstGeom>
          <a:noFill/>
        </p:spPr>
        <p:txBody>
          <a:bodyPr wrap="none" rtlCol="0">
            <a:spAutoFit/>
          </a:bodyPr>
          <a:lstStyle/>
          <a:p>
            <a:r>
              <a:rPr lang="en-US" dirty="0">
                <a:solidFill>
                  <a:srgbClr val="FF0000"/>
                </a:solidFill>
              </a:rPr>
              <a:t>110 ppb</a:t>
            </a:r>
          </a:p>
        </p:txBody>
      </p:sp>
      <p:sp>
        <p:nvSpPr>
          <p:cNvPr id="22" name="TextBox 21">
            <a:extLst>
              <a:ext uri="{FF2B5EF4-FFF2-40B4-BE49-F238E27FC236}">
                <a16:creationId xmlns:a16="http://schemas.microsoft.com/office/drawing/2014/main" id="{E95A6EFD-45BF-492E-9672-E159E67594FB}"/>
              </a:ext>
            </a:extLst>
          </p:cNvPr>
          <p:cNvSpPr txBox="1"/>
          <p:nvPr/>
        </p:nvSpPr>
        <p:spPr>
          <a:xfrm>
            <a:off x="3189560" y="2029493"/>
            <a:ext cx="1133644" cy="369332"/>
          </a:xfrm>
          <a:prstGeom prst="rect">
            <a:avLst/>
          </a:prstGeom>
          <a:noFill/>
        </p:spPr>
        <p:txBody>
          <a:bodyPr wrap="none" rtlCol="0">
            <a:spAutoFit/>
          </a:bodyPr>
          <a:lstStyle/>
          <a:p>
            <a:r>
              <a:rPr lang="en-US" dirty="0">
                <a:solidFill>
                  <a:srgbClr val="00B050"/>
                </a:solidFill>
              </a:rPr>
              <a:t>100 ppb</a:t>
            </a:r>
          </a:p>
        </p:txBody>
      </p:sp>
      <p:sp>
        <p:nvSpPr>
          <p:cNvPr id="23" name="TextBox 22">
            <a:extLst>
              <a:ext uri="{FF2B5EF4-FFF2-40B4-BE49-F238E27FC236}">
                <a16:creationId xmlns:a16="http://schemas.microsoft.com/office/drawing/2014/main" id="{95BA6621-8104-48CF-8BE9-53083AA1F5DD}"/>
              </a:ext>
            </a:extLst>
          </p:cNvPr>
          <p:cNvSpPr txBox="1"/>
          <p:nvPr/>
        </p:nvSpPr>
        <p:spPr>
          <a:xfrm>
            <a:off x="3216344" y="2721525"/>
            <a:ext cx="987771" cy="369332"/>
          </a:xfrm>
          <a:prstGeom prst="rect">
            <a:avLst/>
          </a:prstGeom>
          <a:noFill/>
        </p:spPr>
        <p:txBody>
          <a:bodyPr wrap="none" rtlCol="0">
            <a:spAutoFit/>
          </a:bodyPr>
          <a:lstStyle/>
          <a:p>
            <a:r>
              <a:rPr lang="en-US" dirty="0">
                <a:solidFill>
                  <a:srgbClr val="0070C0"/>
                </a:solidFill>
              </a:rPr>
              <a:t>90 ppb</a:t>
            </a:r>
          </a:p>
        </p:txBody>
      </p:sp>
      <p:sp>
        <p:nvSpPr>
          <p:cNvPr id="25" name="TextBox 24">
            <a:extLst>
              <a:ext uri="{FF2B5EF4-FFF2-40B4-BE49-F238E27FC236}">
                <a16:creationId xmlns:a16="http://schemas.microsoft.com/office/drawing/2014/main" id="{7171C390-148B-405F-B8C7-A0AB4EED0D20}"/>
              </a:ext>
            </a:extLst>
          </p:cNvPr>
          <p:cNvSpPr txBox="1"/>
          <p:nvPr/>
        </p:nvSpPr>
        <p:spPr>
          <a:xfrm>
            <a:off x="5199783" y="2371905"/>
            <a:ext cx="1271502" cy="646331"/>
          </a:xfrm>
          <a:prstGeom prst="rect">
            <a:avLst/>
          </a:prstGeom>
          <a:noFill/>
        </p:spPr>
        <p:txBody>
          <a:bodyPr wrap="none" rtlCol="0">
            <a:spAutoFit/>
          </a:bodyPr>
          <a:lstStyle/>
          <a:p>
            <a:r>
              <a:rPr lang="en-US" dirty="0">
                <a:solidFill>
                  <a:srgbClr val="FF0000"/>
                </a:solidFill>
              </a:rPr>
              <a:t>77 ppb </a:t>
            </a:r>
          </a:p>
          <a:p>
            <a:r>
              <a:rPr lang="en-US" dirty="0">
                <a:solidFill>
                  <a:srgbClr val="FF0000"/>
                </a:solidFill>
              </a:rPr>
              <a:t>(-33 ppb)</a:t>
            </a:r>
          </a:p>
        </p:txBody>
      </p:sp>
      <p:sp>
        <p:nvSpPr>
          <p:cNvPr id="26" name="TextBox 25">
            <a:extLst>
              <a:ext uri="{FF2B5EF4-FFF2-40B4-BE49-F238E27FC236}">
                <a16:creationId xmlns:a16="http://schemas.microsoft.com/office/drawing/2014/main" id="{54758518-B39F-41ED-B77B-77A62CE7ED5B}"/>
              </a:ext>
            </a:extLst>
          </p:cNvPr>
          <p:cNvSpPr txBox="1"/>
          <p:nvPr/>
        </p:nvSpPr>
        <p:spPr>
          <a:xfrm>
            <a:off x="4244936" y="3888919"/>
            <a:ext cx="1271502" cy="646331"/>
          </a:xfrm>
          <a:prstGeom prst="rect">
            <a:avLst/>
          </a:prstGeom>
          <a:noFill/>
        </p:spPr>
        <p:txBody>
          <a:bodyPr wrap="none" rtlCol="0">
            <a:spAutoFit/>
          </a:bodyPr>
          <a:lstStyle/>
          <a:p>
            <a:pPr algn="ctr"/>
            <a:r>
              <a:rPr lang="en-US" dirty="0">
                <a:solidFill>
                  <a:srgbClr val="0070C0"/>
                </a:solidFill>
              </a:rPr>
              <a:t>63 ppb</a:t>
            </a:r>
          </a:p>
          <a:p>
            <a:pPr algn="ctr"/>
            <a:r>
              <a:rPr lang="en-US" dirty="0">
                <a:solidFill>
                  <a:srgbClr val="0070C0"/>
                </a:solidFill>
              </a:rPr>
              <a:t>(-27 ppb)</a:t>
            </a:r>
          </a:p>
        </p:txBody>
      </p:sp>
      <p:sp>
        <p:nvSpPr>
          <p:cNvPr id="27" name="TextBox 26">
            <a:extLst>
              <a:ext uri="{FF2B5EF4-FFF2-40B4-BE49-F238E27FC236}">
                <a16:creationId xmlns:a16="http://schemas.microsoft.com/office/drawing/2014/main" id="{1289B352-8FBE-475A-985E-52BD41736A67}"/>
              </a:ext>
            </a:extLst>
          </p:cNvPr>
          <p:cNvSpPr txBox="1"/>
          <p:nvPr/>
        </p:nvSpPr>
        <p:spPr>
          <a:xfrm>
            <a:off x="4350146" y="3110973"/>
            <a:ext cx="1271502" cy="646331"/>
          </a:xfrm>
          <a:prstGeom prst="rect">
            <a:avLst/>
          </a:prstGeom>
          <a:noFill/>
        </p:spPr>
        <p:txBody>
          <a:bodyPr wrap="none" rtlCol="0">
            <a:spAutoFit/>
          </a:bodyPr>
          <a:lstStyle/>
          <a:p>
            <a:pPr algn="ctr"/>
            <a:r>
              <a:rPr lang="en-US" dirty="0">
                <a:solidFill>
                  <a:srgbClr val="00B050"/>
                </a:solidFill>
              </a:rPr>
              <a:t>70 ppb</a:t>
            </a:r>
          </a:p>
          <a:p>
            <a:pPr algn="ctr"/>
            <a:r>
              <a:rPr lang="en-US" dirty="0">
                <a:solidFill>
                  <a:srgbClr val="00B050"/>
                </a:solidFill>
              </a:rPr>
              <a:t>(-30 ppb)</a:t>
            </a:r>
          </a:p>
        </p:txBody>
      </p:sp>
      <p:cxnSp>
        <p:nvCxnSpPr>
          <p:cNvPr id="28" name="Straight Arrow Connector 27">
            <a:extLst>
              <a:ext uri="{FF2B5EF4-FFF2-40B4-BE49-F238E27FC236}">
                <a16:creationId xmlns:a16="http://schemas.microsoft.com/office/drawing/2014/main" id="{EC119220-9FB5-475F-B4F6-A67F4F7AC5B8}"/>
              </a:ext>
            </a:extLst>
          </p:cNvPr>
          <p:cNvCxnSpPr>
            <a:cxnSpLocks/>
          </p:cNvCxnSpPr>
          <p:nvPr/>
        </p:nvCxnSpPr>
        <p:spPr>
          <a:xfrm>
            <a:off x="5242897" y="3878811"/>
            <a:ext cx="4034193" cy="1837724"/>
          </a:xfrm>
          <a:prstGeom prst="straightConnector1">
            <a:avLst/>
          </a:prstGeom>
          <a:ln w="25400">
            <a:solidFill>
              <a:srgbClr val="0070C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672E914-5C4D-4493-8C7B-42A31FD9A3E1}"/>
              </a:ext>
            </a:extLst>
          </p:cNvPr>
          <p:cNvCxnSpPr>
            <a:cxnSpLocks/>
          </p:cNvCxnSpPr>
          <p:nvPr/>
        </p:nvCxnSpPr>
        <p:spPr>
          <a:xfrm>
            <a:off x="5270013" y="3422915"/>
            <a:ext cx="4007076" cy="2293620"/>
          </a:xfrm>
          <a:prstGeom prst="straightConnector1">
            <a:avLst/>
          </a:prstGeom>
          <a:ln w="25400">
            <a:solidFill>
              <a:srgbClr val="00B05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58EB7F6-FC8E-4B72-AEE2-52A6A02422F3}"/>
              </a:ext>
            </a:extLst>
          </p:cNvPr>
          <p:cNvCxnSpPr>
            <a:cxnSpLocks/>
          </p:cNvCxnSpPr>
          <p:nvPr/>
        </p:nvCxnSpPr>
        <p:spPr>
          <a:xfrm>
            <a:off x="5272471" y="2987237"/>
            <a:ext cx="4004619" cy="2729299"/>
          </a:xfrm>
          <a:prstGeom prst="straightConnector1">
            <a:avLst/>
          </a:prstGeom>
          <a:ln w="25400">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3F2007A-5FB2-4C05-BB17-6CA36BC9F726}"/>
              </a:ext>
            </a:extLst>
          </p:cNvPr>
          <p:cNvSpPr txBox="1"/>
          <p:nvPr/>
        </p:nvSpPr>
        <p:spPr>
          <a:xfrm>
            <a:off x="6197556" y="1161468"/>
            <a:ext cx="2709396" cy="1200329"/>
          </a:xfrm>
          <a:prstGeom prst="rect">
            <a:avLst/>
          </a:prstGeom>
          <a:noFill/>
        </p:spPr>
        <p:txBody>
          <a:bodyPr wrap="none" rtlCol="0">
            <a:spAutoFit/>
          </a:bodyPr>
          <a:lstStyle/>
          <a:p>
            <a:r>
              <a:rPr lang="en-US" dirty="0"/>
              <a:t>RRF = 0.7 for all cases</a:t>
            </a:r>
          </a:p>
          <a:p>
            <a:pPr marL="285750" indent="-173038">
              <a:buFont typeface="Arial" panose="020B0604020202020204" pitchFamily="34" charset="0"/>
              <a:buChar char="•"/>
            </a:pPr>
            <a:r>
              <a:rPr lang="en-US" dirty="0"/>
              <a:t>77/110 = 0.7</a:t>
            </a:r>
          </a:p>
          <a:p>
            <a:pPr marL="285750" indent="-173038">
              <a:buFont typeface="Arial" panose="020B0604020202020204" pitchFamily="34" charset="0"/>
              <a:buChar char="•"/>
            </a:pPr>
            <a:r>
              <a:rPr lang="en-US" dirty="0"/>
              <a:t>70/100 = 0.7</a:t>
            </a:r>
          </a:p>
          <a:p>
            <a:pPr marL="285750" indent="-173038">
              <a:buFont typeface="Arial" panose="020B0604020202020204" pitchFamily="34" charset="0"/>
              <a:buChar char="•"/>
            </a:pPr>
            <a:r>
              <a:rPr lang="en-US" dirty="0"/>
              <a:t>63/90 = 0.7</a:t>
            </a:r>
          </a:p>
        </p:txBody>
      </p:sp>
      <p:sp>
        <p:nvSpPr>
          <p:cNvPr id="33" name="TextBox 32">
            <a:extLst>
              <a:ext uri="{FF2B5EF4-FFF2-40B4-BE49-F238E27FC236}">
                <a16:creationId xmlns:a16="http://schemas.microsoft.com/office/drawing/2014/main" id="{6C21A3AA-38B7-4CC2-B479-F3EE67E107C6}"/>
              </a:ext>
            </a:extLst>
          </p:cNvPr>
          <p:cNvSpPr txBox="1"/>
          <p:nvPr/>
        </p:nvSpPr>
        <p:spPr>
          <a:xfrm>
            <a:off x="2011680" y="6139123"/>
            <a:ext cx="8092902" cy="353943"/>
          </a:xfrm>
          <a:prstGeom prst="rect">
            <a:avLst/>
          </a:prstGeom>
          <a:solidFill>
            <a:schemeClr val="bg1"/>
          </a:solidFill>
          <a:ln>
            <a:solidFill>
              <a:schemeClr val="tx1"/>
            </a:solidFill>
          </a:ln>
        </p:spPr>
        <p:txBody>
          <a:bodyPr wrap="square" rtlCol="0">
            <a:spAutoFit/>
          </a:bodyPr>
          <a:lstStyle/>
          <a:p>
            <a:pPr algn="ctr"/>
            <a:r>
              <a:rPr lang="en-US" sz="1700" b="1" dirty="0"/>
              <a:t>Assumption: Biases in the base year are canceled by biases in future years.</a:t>
            </a:r>
          </a:p>
        </p:txBody>
      </p:sp>
      <p:sp>
        <p:nvSpPr>
          <p:cNvPr id="35" name="TextBox 34">
            <a:extLst>
              <a:ext uri="{FF2B5EF4-FFF2-40B4-BE49-F238E27FC236}">
                <a16:creationId xmlns:a16="http://schemas.microsoft.com/office/drawing/2014/main" id="{2F81A31E-FB4C-4B0E-A6F1-960A19ED22D8}"/>
              </a:ext>
            </a:extLst>
          </p:cNvPr>
          <p:cNvSpPr txBox="1"/>
          <p:nvPr/>
        </p:nvSpPr>
        <p:spPr>
          <a:xfrm>
            <a:off x="3086911" y="4767282"/>
            <a:ext cx="410690" cy="309059"/>
          </a:xfrm>
          <a:prstGeom prst="rect">
            <a:avLst/>
          </a:prstGeom>
          <a:noFill/>
        </p:spPr>
        <p:txBody>
          <a:bodyPr wrap="none" rtlCol="0">
            <a:spAutoFit/>
          </a:bodyPr>
          <a:lstStyle/>
          <a:p>
            <a:pPr>
              <a:lnSpc>
                <a:spcPts val="700"/>
              </a:lnSpc>
            </a:pPr>
            <a:r>
              <a:rPr lang="en-US" sz="3000" dirty="0"/>
              <a:t>~</a:t>
            </a:r>
          </a:p>
          <a:p>
            <a:pPr>
              <a:lnSpc>
                <a:spcPts val="400"/>
              </a:lnSpc>
            </a:pPr>
            <a:r>
              <a:rPr lang="en-US" sz="3000" dirty="0"/>
              <a:t>~</a:t>
            </a:r>
          </a:p>
        </p:txBody>
      </p:sp>
      <p:sp>
        <p:nvSpPr>
          <p:cNvPr id="37" name="TextBox 36">
            <a:extLst>
              <a:ext uri="{FF2B5EF4-FFF2-40B4-BE49-F238E27FC236}">
                <a16:creationId xmlns:a16="http://schemas.microsoft.com/office/drawing/2014/main" id="{0BBAA136-7138-48DA-B488-644937B2D2F2}"/>
              </a:ext>
            </a:extLst>
          </p:cNvPr>
          <p:cNvSpPr txBox="1"/>
          <p:nvPr/>
        </p:nvSpPr>
        <p:spPr>
          <a:xfrm>
            <a:off x="9047254" y="4745736"/>
            <a:ext cx="410690" cy="309059"/>
          </a:xfrm>
          <a:prstGeom prst="rect">
            <a:avLst/>
          </a:prstGeom>
          <a:noFill/>
        </p:spPr>
        <p:txBody>
          <a:bodyPr wrap="none" rtlCol="0">
            <a:spAutoFit/>
          </a:bodyPr>
          <a:lstStyle/>
          <a:p>
            <a:pPr>
              <a:lnSpc>
                <a:spcPts val="700"/>
              </a:lnSpc>
            </a:pPr>
            <a:r>
              <a:rPr lang="en-US" sz="3000" dirty="0"/>
              <a:t>~</a:t>
            </a:r>
          </a:p>
          <a:p>
            <a:pPr>
              <a:lnSpc>
                <a:spcPts val="400"/>
              </a:lnSpc>
            </a:pPr>
            <a:r>
              <a:rPr lang="en-US" sz="3000" dirty="0"/>
              <a:t>~</a:t>
            </a:r>
          </a:p>
        </p:txBody>
      </p:sp>
      <p:sp>
        <p:nvSpPr>
          <p:cNvPr id="38" name="TextBox 37">
            <a:extLst>
              <a:ext uri="{FF2B5EF4-FFF2-40B4-BE49-F238E27FC236}">
                <a16:creationId xmlns:a16="http://schemas.microsoft.com/office/drawing/2014/main" id="{50D7B199-6066-4DF7-B481-35F8ADCD7503}"/>
              </a:ext>
            </a:extLst>
          </p:cNvPr>
          <p:cNvSpPr txBox="1"/>
          <p:nvPr/>
        </p:nvSpPr>
        <p:spPr>
          <a:xfrm>
            <a:off x="9368918" y="2346899"/>
            <a:ext cx="2767104" cy="461665"/>
          </a:xfrm>
          <a:prstGeom prst="rect">
            <a:avLst/>
          </a:prstGeom>
          <a:noFill/>
          <a:ln>
            <a:solidFill>
              <a:schemeClr val="tx1"/>
            </a:solidFill>
          </a:ln>
        </p:spPr>
        <p:txBody>
          <a:bodyPr wrap="none" rtlCol="0" anchor="ctr">
            <a:spAutoFit/>
          </a:bodyPr>
          <a:lstStyle/>
          <a:p>
            <a:r>
              <a:rPr lang="en-US" sz="2400" dirty="0"/>
              <a:t>DVF = RRF * DVC</a:t>
            </a:r>
            <a:endParaRPr lang="en-US" sz="2400" baseline="-25000" dirty="0"/>
          </a:p>
        </p:txBody>
      </p:sp>
    </p:spTree>
    <p:extLst>
      <p:ext uri="{BB962C8B-B14F-4D97-AF65-F5344CB8AC3E}">
        <p14:creationId xmlns:p14="http://schemas.microsoft.com/office/powerpoint/2010/main" val="13819054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14236"/>
            <a:ext cx="9144000" cy="600164"/>
          </a:xfrm>
        </p:spPr>
        <p:txBody>
          <a:bodyPr>
            <a:noAutofit/>
          </a:bodyPr>
          <a:lstStyle/>
          <a:p>
            <a:pPr algn="ctr"/>
            <a:r>
              <a:rPr lang="en-US" sz="3400" dirty="0"/>
              <a:t>Georgia Example</a:t>
            </a:r>
          </a:p>
        </p:txBody>
      </p:sp>
      <p:sp>
        <p:nvSpPr>
          <p:cNvPr id="3" name="Content Placeholder 2"/>
          <p:cNvSpPr>
            <a:spLocks noGrp="1"/>
          </p:cNvSpPr>
          <p:nvPr>
            <p:ph idx="1"/>
          </p:nvPr>
        </p:nvSpPr>
        <p:spPr>
          <a:xfrm>
            <a:off x="762141" y="857827"/>
            <a:ext cx="8412492" cy="3363191"/>
          </a:xfrm>
        </p:spPr>
        <p:txBody>
          <a:bodyPr>
            <a:noAutofit/>
          </a:bodyPr>
          <a:lstStyle/>
          <a:p>
            <a:pPr>
              <a:lnSpc>
                <a:spcPts val="2400"/>
              </a:lnSpc>
              <a:spcBef>
                <a:spcPts val="0"/>
              </a:spcBef>
            </a:pPr>
            <a:r>
              <a:rPr lang="en-US" sz="2400" dirty="0"/>
              <a:t>In EPA’s CSAPR modeling, Georgia (downwind state) contributes 0.71 ppb to the Denton monitor in Dallas, TX (upwind monitor).</a:t>
            </a:r>
          </a:p>
          <a:p>
            <a:pPr lvl="1">
              <a:spcBef>
                <a:spcPts val="0"/>
              </a:spcBef>
            </a:pPr>
            <a:r>
              <a:rPr lang="en-US" sz="1800" dirty="0"/>
              <a:t>Georgia has a 25.1% high bias averaged across the state.  Georgia’s absolute contribution should be scaled down to account for the model bias (0.71 ppb </a:t>
            </a:r>
            <a:r>
              <a:rPr lang="en-US" sz="1800" dirty="0">
                <a:sym typeface="Wingdings" panose="05000000000000000000" pitchFamily="2" charset="2"/>
              </a:rPr>
              <a:t> </a:t>
            </a:r>
            <a:r>
              <a:rPr lang="en-US" sz="1800" dirty="0"/>
              <a:t>0.53 ppb).</a:t>
            </a:r>
          </a:p>
          <a:p>
            <a:pPr>
              <a:spcBef>
                <a:spcPts val="0"/>
              </a:spcBef>
            </a:pPr>
            <a:endParaRPr lang="en-US" sz="600" dirty="0"/>
          </a:p>
          <a:p>
            <a:pPr>
              <a:spcBef>
                <a:spcPts val="0"/>
              </a:spcBef>
            </a:pPr>
            <a:r>
              <a:rPr lang="en-US" sz="2400" dirty="0"/>
              <a:t>The bias at the Denton monitor is -6.5% on the days included in the contribution calculation.  EPA’s approach uniformly scales APCA contribution results to match the modeled future DV, even if the reason for the low bias is missing local contributions.</a:t>
            </a:r>
          </a:p>
        </p:txBody>
      </p:sp>
      <p:sp>
        <p:nvSpPr>
          <p:cNvPr id="4" name="Slide Number Placeholder 3"/>
          <p:cNvSpPr>
            <a:spLocks noGrp="1"/>
          </p:cNvSpPr>
          <p:nvPr>
            <p:ph type="sldNum" sz="quarter" idx="12"/>
          </p:nvPr>
        </p:nvSpPr>
        <p:spPr/>
        <p:txBody>
          <a:bodyPr/>
          <a:lstStyle/>
          <a:p>
            <a:fld id="{B412A585-2A6F-41EC-AF3E-A658A7C99C41}" type="slidenum">
              <a:rPr lang="en-US" smtClean="0"/>
              <a:t>67</a:t>
            </a:fld>
            <a:endParaRPr lang="en-US" dirty="0"/>
          </a:p>
        </p:txBody>
      </p:sp>
      <p:sp>
        <p:nvSpPr>
          <p:cNvPr id="29" name="TextBox 28">
            <a:extLst>
              <a:ext uri="{FF2B5EF4-FFF2-40B4-BE49-F238E27FC236}">
                <a16:creationId xmlns:a16="http://schemas.microsoft.com/office/drawing/2014/main" id="{A54FC730-7894-4874-ACEA-0658880F5D93}"/>
              </a:ext>
            </a:extLst>
          </p:cNvPr>
          <p:cNvSpPr txBox="1"/>
          <p:nvPr/>
        </p:nvSpPr>
        <p:spPr>
          <a:xfrm>
            <a:off x="762141" y="4509983"/>
            <a:ext cx="11080903" cy="1661993"/>
          </a:xfrm>
          <a:prstGeom prst="rect">
            <a:avLst/>
          </a:prstGeom>
          <a:noFill/>
        </p:spPr>
        <p:txBody>
          <a:bodyPr wrap="square">
            <a:spAutoFit/>
          </a:bodyPr>
          <a:lstStyle/>
          <a:p>
            <a:pPr marL="365760" indent="-256032">
              <a:buClr>
                <a:schemeClr val="accent1"/>
              </a:buClr>
              <a:buSzPct val="68000"/>
              <a:buFont typeface="Wingdings 3"/>
              <a:buChar char=""/>
            </a:pPr>
            <a:r>
              <a:rPr lang="en-US" sz="2400" dirty="0"/>
              <a:t>If the Georgia APCA results are not scaled by APCA, the Georgia contribution would be even less  (0.53 ppb </a:t>
            </a:r>
            <a:r>
              <a:rPr lang="en-US" sz="2400" dirty="0">
                <a:sym typeface="Wingdings" panose="05000000000000000000" pitchFamily="2" charset="2"/>
              </a:rPr>
              <a:t> </a:t>
            </a:r>
            <a:r>
              <a:rPr lang="en-US" sz="2400" dirty="0"/>
              <a:t>0.497 ppb).</a:t>
            </a:r>
          </a:p>
          <a:p>
            <a:pPr marL="365760" indent="-256032">
              <a:buClr>
                <a:schemeClr val="accent1"/>
              </a:buClr>
              <a:buSzPct val="68000"/>
              <a:buFont typeface="Wingdings 3"/>
              <a:buChar char=""/>
            </a:pPr>
            <a:endParaRPr lang="en-US" sz="600" dirty="0">
              <a:solidFill>
                <a:srgbClr val="FF0000"/>
              </a:solidFill>
            </a:endParaRPr>
          </a:p>
          <a:p>
            <a:pPr marL="365760" indent="-256032">
              <a:buClr>
                <a:schemeClr val="accent1"/>
              </a:buClr>
              <a:buSzPct val="68000"/>
              <a:buFont typeface="Wingdings 3"/>
              <a:buChar char=""/>
            </a:pPr>
            <a:r>
              <a:rPr lang="en-US" sz="2400" dirty="0">
                <a:solidFill>
                  <a:srgbClr val="FF0000"/>
                </a:solidFill>
              </a:rPr>
              <a:t>If MPE adjustments are not made, the Georgia ozone contributions at Denton are overestimated by 43% (0.71 vs 0.497 ppb).</a:t>
            </a:r>
          </a:p>
        </p:txBody>
      </p:sp>
      <p:pic>
        <p:nvPicPr>
          <p:cNvPr id="7" name="Picture 6">
            <a:extLst>
              <a:ext uri="{FF2B5EF4-FFF2-40B4-BE49-F238E27FC236}">
                <a16:creationId xmlns:a16="http://schemas.microsoft.com/office/drawing/2014/main" id="{E02629B2-4598-4693-8C70-19BAE27EBCB6}"/>
              </a:ext>
            </a:extLst>
          </p:cNvPr>
          <p:cNvPicPr>
            <a:picLocks noChangeAspect="1"/>
          </p:cNvPicPr>
          <p:nvPr/>
        </p:nvPicPr>
        <p:blipFill>
          <a:blip r:embed="rId2"/>
          <a:stretch>
            <a:fillRect/>
          </a:stretch>
        </p:blipFill>
        <p:spPr>
          <a:xfrm>
            <a:off x="9030992" y="1008947"/>
            <a:ext cx="3161008" cy="2514600"/>
          </a:xfrm>
          <a:prstGeom prst="rect">
            <a:avLst/>
          </a:prstGeom>
        </p:spPr>
      </p:pic>
    </p:spTree>
    <p:extLst>
      <p:ext uri="{BB962C8B-B14F-4D97-AF65-F5344CB8AC3E}">
        <p14:creationId xmlns:p14="http://schemas.microsoft.com/office/powerpoint/2010/main" val="32172938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50838"/>
            <a:ext cx="9144000" cy="563562"/>
          </a:xfrm>
        </p:spPr>
        <p:txBody>
          <a:bodyPr>
            <a:noAutofit/>
          </a:bodyPr>
          <a:lstStyle/>
          <a:p>
            <a:pPr algn="ctr"/>
            <a:r>
              <a:rPr lang="en-US" sz="3400" dirty="0"/>
              <a:t>North Carolina Example</a:t>
            </a:r>
          </a:p>
        </p:txBody>
      </p:sp>
      <p:sp>
        <p:nvSpPr>
          <p:cNvPr id="3" name="Content Placeholder 2"/>
          <p:cNvSpPr>
            <a:spLocks noGrp="1"/>
          </p:cNvSpPr>
          <p:nvPr>
            <p:ph idx="1"/>
          </p:nvPr>
        </p:nvSpPr>
        <p:spPr>
          <a:xfrm>
            <a:off x="637309" y="1219200"/>
            <a:ext cx="10892387" cy="4724400"/>
          </a:xfrm>
        </p:spPr>
        <p:txBody>
          <a:bodyPr>
            <a:normAutofit/>
          </a:bodyPr>
          <a:lstStyle/>
          <a:p>
            <a:pPr marL="342900" indent="-342900">
              <a:lnSpc>
                <a:spcPts val="2640"/>
              </a:lnSpc>
              <a:spcBef>
                <a:spcPts val="0"/>
              </a:spcBef>
            </a:pPr>
            <a:r>
              <a:rPr lang="en-US" sz="2500" dirty="0"/>
              <a:t>According to EPA’s proposed ozone transport rule modeling NODA (7/23/15), if a downwind state contributes more than 1% of the NAAQS (0.75 ppb) to an upwind state’s nonattainment, the downwind state “significantly contributes”.</a:t>
            </a:r>
          </a:p>
          <a:p>
            <a:pPr marL="598932" lvl="1" indent="-342900">
              <a:lnSpc>
                <a:spcPts val="2640"/>
              </a:lnSpc>
              <a:spcBef>
                <a:spcPts val="0"/>
              </a:spcBef>
            </a:pPr>
            <a:r>
              <a:rPr lang="en-US" sz="2000" dirty="0"/>
              <a:t>According to the recent NODA, in 2017 NC contributes 0.93 ppb to the Essex monitor (Baltimore, MD).</a:t>
            </a:r>
          </a:p>
          <a:p>
            <a:pPr marL="342900" indent="-342900">
              <a:lnSpc>
                <a:spcPts val="2640"/>
              </a:lnSpc>
              <a:spcBef>
                <a:spcPts val="0"/>
              </a:spcBef>
            </a:pPr>
            <a:endParaRPr lang="en-US" sz="2400" dirty="0"/>
          </a:p>
          <a:p>
            <a:pPr marL="342900" indent="-342900">
              <a:lnSpc>
                <a:spcPts val="2640"/>
              </a:lnSpc>
              <a:spcBef>
                <a:spcPts val="0"/>
              </a:spcBef>
            </a:pPr>
            <a:r>
              <a:rPr lang="en-US" sz="2500" dirty="0"/>
              <a:t>On 3 of the 15 days, the mean bias was 42.6%, 46.5%, and 71.3%.</a:t>
            </a:r>
          </a:p>
          <a:p>
            <a:pPr marL="598932" lvl="1" indent="-342900">
              <a:lnSpc>
                <a:spcPts val="2640"/>
              </a:lnSpc>
              <a:spcBef>
                <a:spcPts val="0"/>
              </a:spcBef>
            </a:pPr>
            <a:r>
              <a:rPr lang="en-US" sz="2000" dirty="0"/>
              <a:t>Removal of these three days reduces the NC contribution (0.93 ppb </a:t>
            </a:r>
            <a:r>
              <a:rPr lang="en-US" sz="2000" dirty="0">
                <a:sym typeface="Wingdings" panose="05000000000000000000" pitchFamily="2" charset="2"/>
              </a:rPr>
              <a:t></a:t>
            </a:r>
            <a:r>
              <a:rPr lang="en-US" sz="2000" dirty="0"/>
              <a:t> 0.45 ppb).</a:t>
            </a:r>
          </a:p>
          <a:p>
            <a:pPr marL="342900" indent="-342900">
              <a:lnSpc>
                <a:spcPts val="2640"/>
              </a:lnSpc>
              <a:spcBef>
                <a:spcPts val="0"/>
              </a:spcBef>
            </a:pPr>
            <a:endParaRPr lang="en-US" sz="2400" dirty="0"/>
          </a:p>
          <a:p>
            <a:pPr marL="342900" indent="-342900">
              <a:lnSpc>
                <a:spcPts val="2640"/>
              </a:lnSpc>
              <a:spcBef>
                <a:spcPts val="0"/>
              </a:spcBef>
            </a:pPr>
            <a:r>
              <a:rPr lang="en-US" sz="2500" dirty="0"/>
              <a:t>This adjustment would have policy implications by removing NC from the 2008 ozone NAAQS transport rule requirements and costly NOx controls.</a:t>
            </a:r>
          </a:p>
        </p:txBody>
      </p:sp>
      <p:sp>
        <p:nvSpPr>
          <p:cNvPr id="4" name="Slide Number Placeholder 3"/>
          <p:cNvSpPr>
            <a:spLocks noGrp="1"/>
          </p:cNvSpPr>
          <p:nvPr>
            <p:ph type="sldNum" sz="quarter" idx="12"/>
          </p:nvPr>
        </p:nvSpPr>
        <p:spPr/>
        <p:txBody>
          <a:bodyPr/>
          <a:lstStyle/>
          <a:p>
            <a:fld id="{B412A585-2A6F-41EC-AF3E-A658A7C99C41}" type="slidenum">
              <a:rPr lang="en-US" smtClean="0"/>
              <a:t>68</a:t>
            </a:fld>
            <a:endParaRPr lang="en-US"/>
          </a:p>
        </p:txBody>
      </p:sp>
    </p:spTree>
    <p:extLst>
      <p:ext uri="{BB962C8B-B14F-4D97-AF65-F5344CB8AC3E}">
        <p14:creationId xmlns:p14="http://schemas.microsoft.com/office/powerpoint/2010/main" val="23663079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normAutofit/>
          </a:bodyPr>
          <a:lstStyle/>
          <a:p>
            <a:pPr algn="l"/>
            <a:r>
              <a:rPr lang="en-US" dirty="0"/>
              <a:t>Impact of Model Bias on Future Design Values</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859579"/>
            <a:ext cx="10363200" cy="1199704"/>
          </a:xfrm>
        </p:spPr>
        <p:txBody>
          <a:bodyPr>
            <a:normAutofit fontScale="92500" lnSpcReduction="20000"/>
          </a:bodyPr>
          <a:lstStyle/>
          <a:p>
            <a:pPr algn="l"/>
            <a:r>
              <a:rPr lang="en-US" dirty="0"/>
              <a:t>James Boylan</a:t>
            </a:r>
          </a:p>
          <a:p>
            <a:pPr algn="l"/>
            <a:r>
              <a:rPr lang="en-US" dirty="0"/>
              <a:t>Georgia Environmental Protection Division</a:t>
            </a:r>
          </a:p>
          <a:p>
            <a:pPr algn="l"/>
            <a:r>
              <a:rPr lang="en-US" dirty="0"/>
              <a:t>06/03/2020</a:t>
            </a:r>
          </a:p>
        </p:txBody>
      </p:sp>
      <p:sp>
        <p:nvSpPr>
          <p:cNvPr id="5" name="Content Placeholder 2">
            <a:extLst>
              <a:ext uri="{FF2B5EF4-FFF2-40B4-BE49-F238E27FC236}">
                <a16:creationId xmlns:a16="http://schemas.microsoft.com/office/drawing/2014/main" id="{B0AB3955-7FCD-4638-B2DD-1399E602C0DD}"/>
              </a:ext>
            </a:extLst>
          </p:cNvPr>
          <p:cNvSpPr txBox="1">
            <a:spLocks/>
          </p:cNvSpPr>
          <p:nvPr/>
        </p:nvSpPr>
        <p:spPr>
          <a:xfrm>
            <a:off x="219456" y="356617"/>
            <a:ext cx="11521440" cy="1395990"/>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457200" lvl="1" indent="0">
              <a:buClr>
                <a:schemeClr val="tx1"/>
              </a:buClr>
              <a:buNone/>
            </a:pPr>
            <a:r>
              <a:rPr lang="en-US" sz="2100" dirty="0"/>
              <a:t>Odman M.T., Qin M., Hu Y., Russell A.G., Boylan J.W., 2020. Interstate transport of ozone in eastern United States: An analysis of the impact of southeastern states’ emissions in 2017, </a:t>
            </a:r>
            <a:r>
              <a:rPr lang="en-US" sz="2100" i="1" dirty="0"/>
              <a:t>Atmospheric Environment</a:t>
            </a:r>
            <a:r>
              <a:rPr lang="en-US" sz="2100" dirty="0"/>
              <a:t>, Volume 236, September 1, 2020, 117628.  </a:t>
            </a:r>
            <a:r>
              <a:rPr lang="en-US" sz="2100" dirty="0">
                <a:solidFill>
                  <a:srgbClr val="0000FF"/>
                </a:solidFill>
                <a:hlinkClick r:id="rId2">
                  <a:extLst>
                    <a:ext uri="{A12FA001-AC4F-418D-AE19-62706E023703}">
                      <ahyp:hlinkClr xmlns:ahyp="http://schemas.microsoft.com/office/drawing/2018/hyperlinkcolor" val="tx"/>
                    </a:ext>
                  </a:extLst>
                </a:hlinkClick>
              </a:rPr>
              <a:t>https://doi.org/10.1016/j.atmosenv.2020.117628</a:t>
            </a:r>
            <a:r>
              <a:rPr lang="en-US" sz="2100" dirty="0">
                <a:solidFill>
                  <a:srgbClr val="0000FF"/>
                </a:solidFill>
              </a:rPr>
              <a:t> </a:t>
            </a:r>
          </a:p>
        </p:txBody>
      </p:sp>
      <p:sp>
        <p:nvSpPr>
          <p:cNvPr id="6" name="Slide Number Placeholder 3">
            <a:extLst>
              <a:ext uri="{FF2B5EF4-FFF2-40B4-BE49-F238E27FC236}">
                <a16:creationId xmlns:a16="http://schemas.microsoft.com/office/drawing/2014/main" id="{500A1940-03A0-4A03-8176-9C711A5BF164}"/>
              </a:ext>
            </a:extLst>
          </p:cNvPr>
          <p:cNvSpPr>
            <a:spLocks noGrp="1"/>
          </p:cNvSpPr>
          <p:nvPr>
            <p:ph type="sldNum" sz="quarter" idx="12"/>
          </p:nvPr>
        </p:nvSpPr>
        <p:spPr>
          <a:xfrm>
            <a:off x="11529696" y="6407949"/>
            <a:ext cx="487680" cy="365125"/>
          </a:xfrm>
        </p:spPr>
        <p:txBody>
          <a:bodyPr/>
          <a:lstStyle/>
          <a:p>
            <a:fld id="{7FB73475-5AAF-4D47-840A-E25B25384645}" type="slidenum">
              <a:rPr lang="en-US" smtClean="0"/>
              <a:t>69</a:t>
            </a:fld>
            <a:endParaRPr lang="en-US" dirty="0"/>
          </a:p>
        </p:txBody>
      </p:sp>
    </p:spTree>
    <p:extLst>
      <p:ext uri="{BB962C8B-B14F-4D97-AF65-F5344CB8AC3E}">
        <p14:creationId xmlns:p14="http://schemas.microsoft.com/office/powerpoint/2010/main" val="2412922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5F376A-4632-4A39-940D-3347EEDE23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7" name="Title 3">
            <a:extLst>
              <a:ext uri="{FF2B5EF4-FFF2-40B4-BE49-F238E27FC236}">
                <a16:creationId xmlns:a16="http://schemas.microsoft.com/office/drawing/2014/main" id="{21D8ECD6-6C24-4E7B-BA70-7EF86FCE6D42}"/>
              </a:ext>
            </a:extLst>
          </p:cNvPr>
          <p:cNvSpPr>
            <a:spLocks noGrp="1"/>
          </p:cNvSpPr>
          <p:nvPr>
            <p:ph type="title"/>
          </p:nvPr>
        </p:nvSpPr>
        <p:spPr>
          <a:xfrm>
            <a:off x="323850" y="0"/>
            <a:ext cx="10972800" cy="1143000"/>
          </a:xfrm>
        </p:spPr>
        <p:txBody>
          <a:bodyPr>
            <a:normAutofit/>
          </a:bodyPr>
          <a:lstStyle/>
          <a:p>
            <a:r>
              <a:rPr lang="en-US" sz="2400" dirty="0"/>
              <a:t>NEIC 2016 Data Requests – Component Downloads by “Popularity”</a:t>
            </a:r>
          </a:p>
        </p:txBody>
      </p:sp>
      <p:graphicFrame>
        <p:nvGraphicFramePr>
          <p:cNvPr id="8" name="Table 7">
            <a:extLst>
              <a:ext uri="{FF2B5EF4-FFF2-40B4-BE49-F238E27FC236}">
                <a16:creationId xmlns:a16="http://schemas.microsoft.com/office/drawing/2014/main" id="{B0BFF8FD-A9C0-48C3-BCA2-03B87DF115B9}"/>
              </a:ext>
            </a:extLst>
          </p:cNvPr>
          <p:cNvGraphicFramePr>
            <a:graphicFrameLocks noGrp="1"/>
          </p:cNvGraphicFramePr>
          <p:nvPr/>
        </p:nvGraphicFramePr>
        <p:xfrm>
          <a:off x="419100" y="847725"/>
          <a:ext cx="11287125" cy="4981572"/>
        </p:xfrm>
        <a:graphic>
          <a:graphicData uri="http://schemas.openxmlformats.org/drawingml/2006/table">
            <a:tbl>
              <a:tblPr>
                <a:tableStyleId>{5C22544A-7EE6-4342-B048-85BDC9FD1C3A}</a:tableStyleId>
              </a:tblPr>
              <a:tblGrid>
                <a:gridCol w="9843759">
                  <a:extLst>
                    <a:ext uri="{9D8B030D-6E8A-4147-A177-3AD203B41FA5}">
                      <a16:colId xmlns:a16="http://schemas.microsoft.com/office/drawing/2014/main" val="1646981855"/>
                    </a:ext>
                  </a:extLst>
                </a:gridCol>
                <a:gridCol w="1443366">
                  <a:extLst>
                    <a:ext uri="{9D8B030D-6E8A-4147-A177-3AD203B41FA5}">
                      <a16:colId xmlns:a16="http://schemas.microsoft.com/office/drawing/2014/main" val="2732373057"/>
                    </a:ext>
                  </a:extLst>
                </a:gridCol>
              </a:tblGrid>
              <a:tr h="262188">
                <a:tc>
                  <a:txBody>
                    <a:bodyPr/>
                    <a:lstStyle/>
                    <a:p>
                      <a:pPr algn="l" fontAlgn="b"/>
                      <a:r>
                        <a:rPr lang="en-US" sz="1100" b="1" u="none" strike="noStrike" dirty="0">
                          <a:solidFill>
                            <a:srgbClr val="000000"/>
                          </a:solidFill>
                          <a:effectLst/>
                        </a:rPr>
                        <a:t>Name</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ctr" fontAlgn="b"/>
                      <a:r>
                        <a:rPr lang="en-US" sz="1100" b="1" u="none" strike="noStrike" dirty="0">
                          <a:solidFill>
                            <a:srgbClr val="000000"/>
                          </a:solidFill>
                          <a:effectLst/>
                        </a:rPr>
                        <a:t>Requests</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298812292"/>
                  </a:ext>
                </a:extLst>
              </a:tr>
              <a:tr h="262188">
                <a:tc>
                  <a:txBody>
                    <a:bodyPr/>
                    <a:lstStyle/>
                    <a:p>
                      <a:pPr algn="l" fontAlgn="b"/>
                      <a:r>
                        <a:rPr lang="en-US" sz="1100" b="0" u="none" strike="noStrike" dirty="0">
                          <a:solidFill>
                            <a:srgbClr val="000000"/>
                          </a:solidFill>
                          <a:effectLst/>
                        </a:rPr>
                        <a:t>  2016 </a:t>
                      </a:r>
                      <a:r>
                        <a:rPr lang="en-US" sz="1100" b="0" u="none" strike="noStrike" dirty="0" err="1">
                          <a:solidFill>
                            <a:srgbClr val="000000"/>
                          </a:solidFill>
                          <a:effectLst/>
                        </a:rPr>
                        <a:t>Premerged</a:t>
                      </a:r>
                      <a:r>
                        <a:rPr lang="en-US" sz="1100" b="0" u="none" strike="noStrike" dirty="0">
                          <a:solidFill>
                            <a:srgbClr val="000000"/>
                          </a:solidFill>
                          <a:effectLst/>
                        </a:rPr>
                        <a:t> gridded emissions</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100" b="0" u="none" strike="noStrike" dirty="0">
                          <a:solidFill>
                            <a:srgbClr val="000000"/>
                          </a:solidFill>
                          <a:effectLst/>
                        </a:rPr>
                        <a:t>83</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1019652235"/>
                  </a:ext>
                </a:extLst>
              </a:tr>
              <a:tr h="262188">
                <a:tc>
                  <a:txBody>
                    <a:bodyPr/>
                    <a:lstStyle/>
                    <a:p>
                      <a:pPr algn="l" fontAlgn="b"/>
                      <a:r>
                        <a:rPr lang="en-US" sz="1100" b="0" u="none" strike="noStrike" dirty="0">
                          <a:solidFill>
                            <a:srgbClr val="000000"/>
                          </a:solidFill>
                          <a:effectLst/>
                        </a:rPr>
                        <a:t>  Annual Initial Conditions (ICs) and Boundary Conditions (BCs)</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fontAlgn="b"/>
                      <a:r>
                        <a:rPr lang="en-US" sz="1100" b="0" u="none" strike="noStrike" dirty="0">
                          <a:solidFill>
                            <a:srgbClr val="000000"/>
                          </a:solidFill>
                          <a:effectLst/>
                        </a:rPr>
                        <a:t>61</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3567441268"/>
                  </a:ext>
                </a:extLst>
              </a:tr>
              <a:tr h="262188">
                <a:tc>
                  <a:txBody>
                    <a:bodyPr/>
                    <a:lstStyle/>
                    <a:p>
                      <a:pPr algn="l" fontAlgn="b"/>
                      <a:r>
                        <a:rPr lang="en-US" sz="1100" b="0" u="none" strike="noStrike" dirty="0">
                          <a:solidFill>
                            <a:srgbClr val="000000"/>
                          </a:solidFill>
                          <a:effectLst/>
                        </a:rPr>
                        <a:t>  2016 Emissions Inventories</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100" b="0" u="none" strike="noStrike" dirty="0">
                          <a:solidFill>
                            <a:srgbClr val="000000"/>
                          </a:solidFill>
                          <a:effectLst/>
                        </a:rPr>
                        <a:t>59</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646633341"/>
                  </a:ext>
                </a:extLst>
              </a:tr>
              <a:tr h="262188">
                <a:tc>
                  <a:txBody>
                    <a:bodyPr/>
                    <a:lstStyle/>
                    <a:p>
                      <a:pPr algn="l" fontAlgn="b"/>
                      <a:r>
                        <a:rPr lang="en-US" sz="1100" b="0" u="none" strike="noStrike" dirty="0">
                          <a:solidFill>
                            <a:srgbClr val="000000"/>
                          </a:solidFill>
                          <a:effectLst/>
                        </a:rPr>
                        <a:t>  Emissions Processing Tools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u="none" strike="noStrike">
                          <a:solidFill>
                            <a:srgbClr val="000000"/>
                          </a:solidFill>
                          <a:effectLst/>
                        </a:rPr>
                        <a:t>50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5481319"/>
                  </a:ext>
                </a:extLst>
              </a:tr>
              <a:tr h="262188">
                <a:tc>
                  <a:txBody>
                    <a:bodyPr/>
                    <a:lstStyle/>
                    <a:p>
                      <a:pPr algn="l" fontAlgn="b"/>
                      <a:r>
                        <a:rPr lang="en-US" sz="1100" b="0" u="none" strike="noStrike" dirty="0">
                          <a:solidFill>
                            <a:srgbClr val="000000"/>
                          </a:solidFill>
                          <a:effectLst/>
                        </a:rPr>
                        <a:t>  Ancillary Emissions Data</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100" b="0" u="none" strike="noStrike" dirty="0">
                          <a:solidFill>
                            <a:srgbClr val="000000"/>
                          </a:solidFill>
                          <a:effectLst/>
                        </a:rPr>
                        <a:t>46</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4144122591"/>
                  </a:ext>
                </a:extLst>
              </a:tr>
              <a:tr h="262188">
                <a:tc>
                  <a:txBody>
                    <a:bodyPr/>
                    <a:lstStyle/>
                    <a:p>
                      <a:pPr algn="l" fontAlgn="b"/>
                      <a:r>
                        <a:rPr lang="en-US" sz="1100" b="0" u="none" strike="noStrike" dirty="0">
                          <a:solidFill>
                            <a:srgbClr val="000000"/>
                          </a:solidFill>
                          <a:effectLst/>
                        </a:rPr>
                        <a:t>  BEIS biogenic model </a:t>
                      </a:r>
                      <a:r>
                        <a:rPr lang="en-US" sz="1100" b="0" u="none" strike="noStrike" dirty="0" err="1">
                          <a:solidFill>
                            <a:srgbClr val="000000"/>
                          </a:solidFill>
                          <a:effectLst/>
                        </a:rPr>
                        <a:t>landuse</a:t>
                      </a:r>
                      <a:r>
                        <a:rPr lang="en-US" sz="1100" b="0" u="none" strike="noStrike" dirty="0">
                          <a:solidFill>
                            <a:srgbClr val="000000"/>
                          </a:solidFill>
                          <a:effectLst/>
                        </a:rPr>
                        <a:t> input files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u="none" strike="noStrike">
                          <a:solidFill>
                            <a:srgbClr val="000000"/>
                          </a:solidFill>
                          <a:effectLst/>
                        </a:rPr>
                        <a:t>41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56515366"/>
                  </a:ext>
                </a:extLst>
              </a:tr>
              <a:tr h="262188">
                <a:tc>
                  <a:txBody>
                    <a:bodyPr/>
                    <a:lstStyle/>
                    <a:p>
                      <a:pPr algn="l" fontAlgn="b"/>
                      <a:r>
                        <a:rPr lang="en-US" sz="1100" b="0" u="none" strike="noStrike" dirty="0">
                          <a:solidFill>
                            <a:srgbClr val="000000"/>
                          </a:solidFill>
                          <a:effectLst/>
                        </a:rPr>
                        <a:t>  CMAQ-ready gridded emissions inputs</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100" b="0" u="none" strike="noStrike" dirty="0">
                          <a:solidFill>
                            <a:srgbClr val="000000"/>
                          </a:solidFill>
                          <a:effectLst/>
                        </a:rPr>
                        <a:t>40</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1853802639"/>
                  </a:ext>
                </a:extLst>
              </a:tr>
              <a:tr h="262188">
                <a:tc>
                  <a:txBody>
                    <a:bodyPr/>
                    <a:lstStyle/>
                    <a:p>
                      <a:pPr algn="l" fontAlgn="b"/>
                      <a:r>
                        <a:rPr lang="en-US" sz="1100" b="0" u="none" strike="noStrike" dirty="0">
                          <a:solidFill>
                            <a:srgbClr val="000000"/>
                          </a:solidFill>
                          <a:effectLst/>
                        </a:rPr>
                        <a:t>  </a:t>
                      </a:r>
                      <a:r>
                        <a:rPr lang="en-US" sz="1100" b="0" u="none" strike="noStrike" dirty="0" err="1">
                          <a:solidFill>
                            <a:srgbClr val="000000"/>
                          </a:solidFill>
                          <a:effectLst/>
                        </a:rPr>
                        <a:t>CAMx</a:t>
                      </a:r>
                      <a:r>
                        <a:rPr lang="en-US" sz="1100" b="0" u="none" strike="noStrike" dirty="0">
                          <a:solidFill>
                            <a:srgbClr val="000000"/>
                          </a:solidFill>
                          <a:effectLst/>
                        </a:rPr>
                        <a:t>-ready gridded emissions inputs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u="none" strike="noStrike">
                          <a:solidFill>
                            <a:srgbClr val="000000"/>
                          </a:solidFill>
                          <a:effectLst/>
                        </a:rPr>
                        <a:t>30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2908900"/>
                  </a:ext>
                </a:extLst>
              </a:tr>
              <a:tr h="262188">
                <a:tc>
                  <a:txBody>
                    <a:bodyPr/>
                    <a:lstStyle/>
                    <a:p>
                      <a:pPr algn="l" fontAlgn="b"/>
                      <a:r>
                        <a:rPr lang="en-US" sz="1100" b="0" u="none" strike="noStrike" dirty="0">
                          <a:solidFill>
                            <a:srgbClr val="000000"/>
                          </a:solidFill>
                          <a:effectLst/>
                        </a:rPr>
                        <a:t>  </a:t>
                      </a:r>
                      <a:r>
                        <a:rPr lang="en-US" sz="1100" b="0" u="none" strike="noStrike" dirty="0" err="1">
                          <a:solidFill>
                            <a:srgbClr val="000000"/>
                          </a:solidFill>
                          <a:effectLst/>
                        </a:rPr>
                        <a:t>CAMx</a:t>
                      </a:r>
                      <a:r>
                        <a:rPr lang="en-US" sz="1100" b="0" u="none" strike="noStrike" dirty="0">
                          <a:solidFill>
                            <a:srgbClr val="000000"/>
                          </a:solidFill>
                          <a:effectLst/>
                        </a:rPr>
                        <a:t>-ready WRF data</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100" b="0" u="none" strike="noStrike" dirty="0">
                          <a:solidFill>
                            <a:srgbClr val="000000"/>
                          </a:solidFill>
                          <a:effectLst/>
                        </a:rPr>
                        <a:t>29</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430972814"/>
                  </a:ext>
                </a:extLst>
              </a:tr>
              <a:tr h="262188">
                <a:tc>
                  <a:txBody>
                    <a:bodyPr/>
                    <a:lstStyle/>
                    <a:p>
                      <a:pPr algn="l" fontAlgn="b"/>
                      <a:r>
                        <a:rPr lang="en-US" sz="1100" b="0" u="none" strike="noStrike" dirty="0">
                          <a:solidFill>
                            <a:srgbClr val="000000"/>
                          </a:solidFill>
                          <a:effectLst/>
                        </a:rPr>
                        <a:t>  MOVES Emissions Factors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u="none" strike="noStrike">
                          <a:solidFill>
                            <a:srgbClr val="000000"/>
                          </a:solidFill>
                          <a:effectLst/>
                        </a:rPr>
                        <a:t>23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71051293"/>
                  </a:ext>
                </a:extLst>
              </a:tr>
              <a:tr h="262188">
                <a:tc>
                  <a:txBody>
                    <a:bodyPr/>
                    <a:lstStyle/>
                    <a:p>
                      <a:pPr algn="l" fontAlgn="b"/>
                      <a:r>
                        <a:rPr lang="en-US" sz="1100" b="0" u="none" strike="noStrike" dirty="0">
                          <a:solidFill>
                            <a:srgbClr val="000000"/>
                          </a:solidFill>
                          <a:effectLst/>
                        </a:rPr>
                        <a:t>  CMAQ-ready MCIP data</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100" b="0" u="none" strike="noStrike" dirty="0">
                          <a:solidFill>
                            <a:srgbClr val="000000"/>
                          </a:solidFill>
                          <a:effectLst/>
                        </a:rPr>
                        <a:t>21</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2053049609"/>
                  </a:ext>
                </a:extLst>
              </a:tr>
              <a:tr h="262188">
                <a:tc>
                  <a:txBody>
                    <a:bodyPr/>
                    <a:lstStyle/>
                    <a:p>
                      <a:pPr algn="l" fontAlgn="b"/>
                      <a:r>
                        <a:rPr lang="en-US" sz="1100" b="0" u="none" strike="noStrike" dirty="0">
                          <a:solidFill>
                            <a:srgbClr val="000000"/>
                          </a:solidFill>
                          <a:effectLst/>
                        </a:rPr>
                        <a:t>  WRF Output Data</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u="none" strike="noStrike" dirty="0">
                          <a:solidFill>
                            <a:srgbClr val="000000"/>
                          </a:solidFill>
                          <a:effectLst/>
                        </a:rPr>
                        <a:t>18</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45741695"/>
                  </a:ext>
                </a:extLst>
              </a:tr>
              <a:tr h="262188">
                <a:tc>
                  <a:txBody>
                    <a:bodyPr/>
                    <a:lstStyle/>
                    <a:p>
                      <a:pPr algn="l" fontAlgn="b"/>
                      <a:r>
                        <a:rPr lang="en-US" sz="1100" b="0" u="none" strike="noStrike" dirty="0">
                          <a:solidFill>
                            <a:srgbClr val="000000"/>
                          </a:solidFill>
                          <a:effectLst/>
                        </a:rPr>
                        <a:t>  CMAQ Output – Concentrations</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100" b="0" u="none" strike="noStrike" dirty="0">
                          <a:solidFill>
                            <a:srgbClr val="000000"/>
                          </a:solidFill>
                          <a:effectLst/>
                        </a:rPr>
                        <a:t>14</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946505794"/>
                  </a:ext>
                </a:extLst>
              </a:tr>
              <a:tr h="262188">
                <a:tc>
                  <a:txBody>
                    <a:bodyPr/>
                    <a:lstStyle/>
                    <a:p>
                      <a:pPr algn="l" fontAlgn="b"/>
                      <a:r>
                        <a:rPr lang="en-US" sz="1100" b="0" u="none" strike="noStrike" dirty="0">
                          <a:solidFill>
                            <a:srgbClr val="000000"/>
                          </a:solidFill>
                          <a:effectLst/>
                        </a:rPr>
                        <a:t>  </a:t>
                      </a:r>
                      <a:r>
                        <a:rPr lang="en-US" sz="1100" b="0" u="none" strike="noStrike" dirty="0" err="1">
                          <a:solidFill>
                            <a:srgbClr val="000000"/>
                          </a:solidFill>
                          <a:effectLst/>
                        </a:rPr>
                        <a:t>CAMx</a:t>
                      </a:r>
                      <a:r>
                        <a:rPr lang="en-US" sz="1100" b="0" u="none" strike="noStrike" dirty="0">
                          <a:solidFill>
                            <a:srgbClr val="000000"/>
                          </a:solidFill>
                          <a:effectLst/>
                        </a:rPr>
                        <a:t>-ready Ozone Column and Photolysis Rates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u="none" strike="noStrike" dirty="0">
                          <a:solidFill>
                            <a:srgbClr val="000000"/>
                          </a:solidFill>
                          <a:effectLst/>
                        </a:rPr>
                        <a:t>13</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0325867"/>
                  </a:ext>
                </a:extLst>
              </a:tr>
              <a:tr h="262188">
                <a:tc>
                  <a:txBody>
                    <a:bodyPr/>
                    <a:lstStyle/>
                    <a:p>
                      <a:pPr algn="l" fontAlgn="b"/>
                      <a:r>
                        <a:rPr lang="en-US" sz="1100" b="0" u="none" strike="noStrike" dirty="0">
                          <a:solidFill>
                            <a:srgbClr val="000000"/>
                          </a:solidFill>
                          <a:effectLst/>
                        </a:rPr>
                        <a:t>  </a:t>
                      </a:r>
                      <a:r>
                        <a:rPr lang="en-US" sz="1100" b="0" u="none" strike="noStrike" dirty="0" err="1">
                          <a:solidFill>
                            <a:srgbClr val="000000"/>
                          </a:solidFill>
                          <a:effectLst/>
                        </a:rPr>
                        <a:t>CAMx</a:t>
                      </a:r>
                      <a:r>
                        <a:rPr lang="en-US" sz="1100" b="0" u="none" strike="noStrike" dirty="0">
                          <a:solidFill>
                            <a:srgbClr val="000000"/>
                          </a:solidFill>
                          <a:effectLst/>
                        </a:rPr>
                        <a:t> Output – Concentrations</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100" b="0" u="none" strike="noStrike" dirty="0">
                          <a:solidFill>
                            <a:srgbClr val="000000"/>
                          </a:solidFill>
                          <a:effectLst/>
                        </a:rPr>
                        <a:t>13</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1687382905"/>
                  </a:ext>
                </a:extLst>
              </a:tr>
              <a:tr h="262188">
                <a:tc>
                  <a:txBody>
                    <a:bodyPr/>
                    <a:lstStyle/>
                    <a:p>
                      <a:pPr algn="l" fontAlgn="b"/>
                      <a:r>
                        <a:rPr lang="en-US" sz="1100" b="0" u="none" strike="noStrike" dirty="0">
                          <a:solidFill>
                            <a:srgbClr val="000000"/>
                          </a:solidFill>
                          <a:effectLst/>
                        </a:rPr>
                        <a:t>  2016 MEGAN biogenic emissions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u="none" strike="noStrike" dirty="0">
                          <a:solidFill>
                            <a:srgbClr val="000000"/>
                          </a:solidFill>
                          <a:effectLst/>
                        </a:rPr>
                        <a:t>13</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90560403"/>
                  </a:ext>
                </a:extLst>
              </a:tr>
              <a:tr h="262188">
                <a:tc>
                  <a:txBody>
                    <a:bodyPr/>
                    <a:lstStyle/>
                    <a:p>
                      <a:pPr algn="l" fontAlgn="b"/>
                      <a:r>
                        <a:rPr lang="en-US" sz="1100" b="0" u="none" strike="noStrike" dirty="0">
                          <a:solidFill>
                            <a:srgbClr val="000000"/>
                          </a:solidFill>
                          <a:effectLst/>
                        </a:rPr>
                        <a:t>  AMET Site-Compare Files</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100" b="0" u="none" strike="noStrike" dirty="0">
                          <a:solidFill>
                            <a:srgbClr val="000000"/>
                          </a:solidFill>
                          <a:effectLst/>
                        </a:rPr>
                        <a:t>13</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1764367775"/>
                  </a:ext>
                </a:extLst>
              </a:tr>
              <a:tr h="262188">
                <a:tc>
                  <a:txBody>
                    <a:bodyPr/>
                    <a:lstStyle/>
                    <a:p>
                      <a:pPr algn="l" fontAlgn="b"/>
                      <a:r>
                        <a:rPr lang="en-US" sz="1100" b="0" u="none" strike="noStrike" dirty="0">
                          <a:solidFill>
                            <a:srgbClr val="000000"/>
                          </a:solidFill>
                          <a:effectLst/>
                        </a:rPr>
                        <a:t>  CMAQ-ready Inputs for Dust Calculations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u="none" strike="noStrike" dirty="0">
                          <a:solidFill>
                            <a:srgbClr val="000000"/>
                          </a:solidFill>
                          <a:effectLst/>
                        </a:rPr>
                        <a:t>10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60575893"/>
                  </a:ext>
                </a:extLst>
              </a:tr>
            </a:tbl>
          </a:graphicData>
        </a:graphic>
      </p:graphicFrame>
    </p:spTree>
    <p:extLst>
      <p:ext uri="{BB962C8B-B14F-4D97-AF65-F5344CB8AC3E}">
        <p14:creationId xmlns:p14="http://schemas.microsoft.com/office/powerpoint/2010/main" val="4660630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9696" y="292608"/>
            <a:ext cx="7924800" cy="563562"/>
          </a:xfrm>
        </p:spPr>
        <p:txBody>
          <a:bodyPr>
            <a:noAutofit/>
          </a:bodyPr>
          <a:lstStyle/>
          <a:p>
            <a:pPr algn="ctr">
              <a:lnSpc>
                <a:spcPct val="120000"/>
              </a:lnSpc>
            </a:pPr>
            <a:r>
              <a:rPr lang="en-US" sz="3400" dirty="0"/>
              <a:t>Model Set-Up</a:t>
            </a:r>
          </a:p>
        </p:txBody>
      </p:sp>
      <p:sp>
        <p:nvSpPr>
          <p:cNvPr id="8" name="Content Placeholder 2"/>
          <p:cNvSpPr txBox="1">
            <a:spLocks/>
          </p:cNvSpPr>
          <p:nvPr/>
        </p:nvSpPr>
        <p:spPr>
          <a:xfrm>
            <a:off x="1158240" y="1100328"/>
            <a:ext cx="10180320" cy="4800600"/>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285750" indent="-285750">
              <a:spcBef>
                <a:spcPts val="0"/>
              </a:spcBef>
              <a:buClr>
                <a:schemeClr val="tx1"/>
              </a:buClr>
              <a:buFont typeface="Arial" panose="020B0604020202020204" pitchFamily="34" charset="0"/>
              <a:buChar char="•"/>
            </a:pPr>
            <a:r>
              <a:rPr lang="en-US" sz="3200" dirty="0"/>
              <a:t>Base year = 2011, Future year = 2017</a:t>
            </a:r>
          </a:p>
          <a:p>
            <a:pPr marL="285750" indent="-285750">
              <a:spcBef>
                <a:spcPts val="0"/>
              </a:spcBef>
              <a:buClr>
                <a:schemeClr val="tx1"/>
              </a:buClr>
              <a:buFont typeface="Arial" panose="020B0604020202020204" pitchFamily="34" charset="0"/>
              <a:buChar char="•"/>
            </a:pPr>
            <a:r>
              <a:rPr lang="en-US" sz="3200" dirty="0"/>
              <a:t>EPA’s 2017 “eh” inventory (with updates)</a:t>
            </a:r>
          </a:p>
          <a:p>
            <a:pPr marL="285750" indent="-285750">
              <a:spcBef>
                <a:spcPts val="0"/>
              </a:spcBef>
              <a:buClr>
                <a:schemeClr val="tx1"/>
              </a:buClr>
              <a:buFont typeface="Arial" panose="020B0604020202020204" pitchFamily="34" charset="0"/>
              <a:buChar char="•"/>
            </a:pPr>
            <a:r>
              <a:rPr lang="en-US" sz="3200" dirty="0"/>
              <a:t>12-km hor­i­zon­tal res­o­lu­tion</a:t>
            </a:r>
          </a:p>
          <a:p>
            <a:pPr marL="285750" indent="-285750">
              <a:spcBef>
                <a:spcPts val="0"/>
              </a:spcBef>
              <a:buClr>
                <a:schemeClr val="tx1"/>
              </a:buClr>
              <a:buFont typeface="Arial" panose="020B0604020202020204" pitchFamily="34" charset="0"/>
              <a:buChar char="•"/>
            </a:pPr>
            <a:r>
              <a:rPr lang="en-US" sz="3200" dirty="0"/>
              <a:t>CAMx</a:t>
            </a:r>
          </a:p>
          <a:p>
            <a:pPr marL="801688" lvl="1" indent="-344488">
              <a:spcBef>
                <a:spcPts val="0"/>
              </a:spcBef>
              <a:buClr>
                <a:schemeClr val="tx1"/>
              </a:buClr>
              <a:buFont typeface="Arial" panose="020B0604020202020204" pitchFamily="34" charset="0"/>
              <a:buChar char="•"/>
            </a:pPr>
            <a:r>
              <a:rPr lang="en-US" sz="2400" dirty="0"/>
              <a:t>CAMx ver­sion 6.11</a:t>
            </a:r>
          </a:p>
          <a:p>
            <a:pPr marL="801688" lvl="1" indent="-344488">
              <a:spcBef>
                <a:spcPts val="0"/>
              </a:spcBef>
              <a:buClr>
                <a:schemeClr val="tx1"/>
              </a:buClr>
              <a:buFont typeface="Arial" panose="020B0604020202020204" pitchFamily="34" charset="0"/>
              <a:buChar char="•"/>
            </a:pPr>
            <a:r>
              <a:rPr lang="en-US" sz="2400" dirty="0"/>
              <a:t>CAMx used the Car­bon Bond-Ver­sion 6 (CB6r2)</a:t>
            </a:r>
          </a:p>
          <a:p>
            <a:pPr marL="285750" indent="-285750">
              <a:spcBef>
                <a:spcPts val="0"/>
              </a:spcBef>
              <a:buClr>
                <a:schemeClr val="tx1"/>
              </a:buClr>
              <a:buFont typeface="Arial" panose="020B0604020202020204" pitchFamily="34" charset="0"/>
              <a:buChar char="•"/>
            </a:pPr>
            <a:r>
              <a:rPr lang="en-US" sz="3200" dirty="0"/>
              <a:t>CMAQ</a:t>
            </a:r>
          </a:p>
          <a:p>
            <a:pPr marL="801688" lvl="1" indent="-344488">
              <a:spcBef>
                <a:spcPts val="0"/>
              </a:spcBef>
              <a:buClr>
                <a:schemeClr val="tx1"/>
              </a:buClr>
              <a:buFont typeface="Arial" panose="020B0604020202020204" pitchFamily="34" charset="0"/>
              <a:buChar char="•"/>
            </a:pPr>
            <a:r>
              <a:rPr lang="en-US" sz="2400" dirty="0"/>
              <a:t>CMAQ ver­sion 5.0.2</a:t>
            </a:r>
          </a:p>
          <a:p>
            <a:pPr marL="801688" lvl="1" indent="-344488">
              <a:spcBef>
                <a:spcPts val="0"/>
              </a:spcBef>
              <a:buClr>
                <a:schemeClr val="tx1"/>
              </a:buClr>
              <a:buFont typeface="Arial" panose="020B0604020202020204" pitchFamily="34" charset="0"/>
              <a:buChar char="•"/>
            </a:pPr>
            <a:r>
              <a:rPr lang="en-US" sz="2400" dirty="0"/>
              <a:t>CMAQ used the Car­bon Bond mech­a­nism CB05 </a:t>
            </a:r>
          </a:p>
        </p:txBody>
      </p:sp>
      <p:sp>
        <p:nvSpPr>
          <p:cNvPr id="5" name="Slide Number Placeholder 3">
            <a:extLst>
              <a:ext uri="{FF2B5EF4-FFF2-40B4-BE49-F238E27FC236}">
                <a16:creationId xmlns:a16="http://schemas.microsoft.com/office/drawing/2014/main" id="{BDACE456-CC98-4B1C-8BE5-C1B882A4ECCE}"/>
              </a:ext>
            </a:extLst>
          </p:cNvPr>
          <p:cNvSpPr>
            <a:spLocks noGrp="1"/>
          </p:cNvSpPr>
          <p:nvPr>
            <p:ph type="sldNum" sz="quarter" idx="12"/>
          </p:nvPr>
        </p:nvSpPr>
        <p:spPr>
          <a:xfrm>
            <a:off x="11529696" y="6407949"/>
            <a:ext cx="487680" cy="365125"/>
          </a:xfrm>
        </p:spPr>
        <p:txBody>
          <a:bodyPr/>
          <a:lstStyle/>
          <a:p>
            <a:fld id="{7FB73475-5AAF-4D47-840A-E25B25384645}" type="slidenum">
              <a:rPr lang="en-US" smtClean="0"/>
              <a:t>70</a:t>
            </a:fld>
            <a:endParaRPr lang="en-US" dirty="0"/>
          </a:p>
        </p:txBody>
      </p:sp>
    </p:spTree>
    <p:extLst>
      <p:ext uri="{BB962C8B-B14F-4D97-AF65-F5344CB8AC3E}">
        <p14:creationId xmlns:p14="http://schemas.microsoft.com/office/powerpoint/2010/main" val="32513500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981200" y="228600"/>
            <a:ext cx="8305800" cy="762000"/>
          </a:xfrm>
        </p:spPr>
        <p:txBody>
          <a:bodyPr/>
          <a:lstStyle/>
          <a:p>
            <a:pPr algn="ctr"/>
            <a:r>
              <a:rPr lang="en-US" altLang="en-US" sz="3400" dirty="0"/>
              <a:t>Modeled (1x1) vs. Observed DVFs</a:t>
            </a:r>
          </a:p>
        </p:txBody>
      </p:sp>
      <p:pic>
        <p:nvPicPr>
          <p:cNvPr id="4" name="Picture 3">
            <a:extLst>
              <a:ext uri="{FF2B5EF4-FFF2-40B4-BE49-F238E27FC236}">
                <a16:creationId xmlns:a16="http://schemas.microsoft.com/office/drawing/2014/main" id="{E295077C-7DCA-4757-AC76-F4A4D887871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02131" y="1295400"/>
            <a:ext cx="4215130" cy="4495800"/>
          </a:xfrm>
          <a:prstGeom prst="rect">
            <a:avLst/>
          </a:prstGeom>
          <a:noFill/>
        </p:spPr>
      </p:pic>
      <p:pic>
        <p:nvPicPr>
          <p:cNvPr id="7" name="Picture 6">
            <a:extLst>
              <a:ext uri="{FF2B5EF4-FFF2-40B4-BE49-F238E27FC236}">
                <a16:creationId xmlns:a16="http://schemas.microsoft.com/office/drawing/2014/main" id="{1B1E0A46-6E8F-4BA4-958A-82BE697287B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46166" y="1295400"/>
            <a:ext cx="4215130" cy="4495800"/>
          </a:xfrm>
          <a:prstGeom prst="rect">
            <a:avLst/>
          </a:prstGeom>
          <a:noFill/>
        </p:spPr>
      </p:pic>
      <p:sp>
        <p:nvSpPr>
          <p:cNvPr id="8" name="TextBox 7">
            <a:extLst>
              <a:ext uri="{FF2B5EF4-FFF2-40B4-BE49-F238E27FC236}">
                <a16:creationId xmlns:a16="http://schemas.microsoft.com/office/drawing/2014/main" id="{49E36860-72D0-4555-AC6D-7F1A36665E74}"/>
              </a:ext>
            </a:extLst>
          </p:cNvPr>
          <p:cNvSpPr txBox="1"/>
          <p:nvPr/>
        </p:nvSpPr>
        <p:spPr>
          <a:xfrm>
            <a:off x="3124201" y="914401"/>
            <a:ext cx="6476453" cy="461665"/>
          </a:xfrm>
          <a:prstGeom prst="rect">
            <a:avLst/>
          </a:prstGeom>
          <a:noFill/>
        </p:spPr>
        <p:txBody>
          <a:bodyPr wrap="none" rtlCol="0">
            <a:spAutoFit/>
          </a:bodyPr>
          <a:lstStyle/>
          <a:p>
            <a:r>
              <a:rPr lang="en-US" sz="2400" dirty="0"/>
              <a:t>CAMx (1x1)                           CMAQ (1x1)</a:t>
            </a:r>
          </a:p>
        </p:txBody>
      </p:sp>
      <p:sp>
        <p:nvSpPr>
          <p:cNvPr id="9" name="TextBox 8">
            <a:extLst>
              <a:ext uri="{FF2B5EF4-FFF2-40B4-BE49-F238E27FC236}">
                <a16:creationId xmlns:a16="http://schemas.microsoft.com/office/drawing/2014/main" id="{384CE443-E686-4A84-A065-2406F0CE064A}"/>
              </a:ext>
            </a:extLst>
          </p:cNvPr>
          <p:cNvSpPr txBox="1"/>
          <p:nvPr/>
        </p:nvSpPr>
        <p:spPr>
          <a:xfrm>
            <a:off x="2703871" y="5956755"/>
            <a:ext cx="6860457" cy="430887"/>
          </a:xfrm>
          <a:prstGeom prst="rect">
            <a:avLst/>
          </a:prstGeom>
          <a:solidFill>
            <a:schemeClr val="bg1"/>
          </a:solidFill>
          <a:ln>
            <a:solidFill>
              <a:schemeClr val="tx1"/>
            </a:solidFill>
          </a:ln>
        </p:spPr>
        <p:txBody>
          <a:bodyPr wrap="square" rtlCol="0">
            <a:spAutoFit/>
          </a:bodyPr>
          <a:lstStyle/>
          <a:p>
            <a:r>
              <a:rPr lang="en-US" sz="2200" b="1" dirty="0"/>
              <a:t>DVF</a:t>
            </a:r>
            <a:r>
              <a:rPr lang="en-US" sz="2200" b="1" baseline="-25000" dirty="0"/>
              <a:t>OBS</a:t>
            </a:r>
            <a:r>
              <a:rPr lang="en-US" sz="2200" b="1" dirty="0"/>
              <a:t> is based on 2015-2017 measurements.</a:t>
            </a:r>
          </a:p>
        </p:txBody>
      </p:sp>
      <p:sp>
        <p:nvSpPr>
          <p:cNvPr id="10" name="Slide Number Placeholder 3">
            <a:extLst>
              <a:ext uri="{FF2B5EF4-FFF2-40B4-BE49-F238E27FC236}">
                <a16:creationId xmlns:a16="http://schemas.microsoft.com/office/drawing/2014/main" id="{A0BE5268-3DD4-4EA8-B383-1EE64F868E55}"/>
              </a:ext>
            </a:extLst>
          </p:cNvPr>
          <p:cNvSpPr>
            <a:spLocks noGrp="1"/>
          </p:cNvSpPr>
          <p:nvPr>
            <p:ph type="sldNum" sz="quarter" idx="12"/>
          </p:nvPr>
        </p:nvSpPr>
        <p:spPr>
          <a:xfrm>
            <a:off x="11529696" y="6407949"/>
            <a:ext cx="487680" cy="365125"/>
          </a:xfrm>
        </p:spPr>
        <p:txBody>
          <a:bodyPr/>
          <a:lstStyle/>
          <a:p>
            <a:fld id="{7FB73475-5AAF-4D47-840A-E25B25384645}" type="slidenum">
              <a:rPr lang="en-US" smtClean="0"/>
              <a:t>71</a:t>
            </a:fld>
            <a:endParaRPr lang="en-US" dirty="0"/>
          </a:p>
        </p:txBody>
      </p:sp>
    </p:spTree>
    <p:extLst>
      <p:ext uri="{BB962C8B-B14F-4D97-AF65-F5344CB8AC3E}">
        <p14:creationId xmlns:p14="http://schemas.microsoft.com/office/powerpoint/2010/main" val="13238597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981200" y="228600"/>
            <a:ext cx="8305800" cy="762000"/>
          </a:xfrm>
        </p:spPr>
        <p:txBody>
          <a:bodyPr>
            <a:normAutofit/>
          </a:bodyPr>
          <a:lstStyle/>
          <a:p>
            <a:pPr algn="ctr"/>
            <a:r>
              <a:rPr lang="en-US" altLang="en-US" sz="3400" dirty="0"/>
              <a:t>Modeled (1x1) vs. Observed DVFs</a:t>
            </a:r>
          </a:p>
        </p:txBody>
      </p:sp>
      <p:pic>
        <p:nvPicPr>
          <p:cNvPr id="4" name="Picture 3">
            <a:extLst>
              <a:ext uri="{FF2B5EF4-FFF2-40B4-BE49-F238E27FC236}">
                <a16:creationId xmlns:a16="http://schemas.microsoft.com/office/drawing/2014/main" id="{6745E550-AD16-4E97-809B-72C1CEE992C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95400"/>
            <a:ext cx="4267200" cy="4495800"/>
          </a:xfrm>
          <a:prstGeom prst="rect">
            <a:avLst/>
          </a:prstGeom>
          <a:noFill/>
        </p:spPr>
      </p:pic>
      <p:pic>
        <p:nvPicPr>
          <p:cNvPr id="7" name="Picture 6">
            <a:extLst>
              <a:ext uri="{FF2B5EF4-FFF2-40B4-BE49-F238E27FC236}">
                <a16:creationId xmlns:a16="http://schemas.microsoft.com/office/drawing/2014/main" id="{50A76FDD-BA7E-41C6-A01E-371605D6CC5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72202" y="1295400"/>
            <a:ext cx="4267200" cy="4495800"/>
          </a:xfrm>
          <a:prstGeom prst="rect">
            <a:avLst/>
          </a:prstGeom>
          <a:noFill/>
        </p:spPr>
      </p:pic>
      <p:sp>
        <p:nvSpPr>
          <p:cNvPr id="2" name="TextBox 1">
            <a:extLst>
              <a:ext uri="{FF2B5EF4-FFF2-40B4-BE49-F238E27FC236}">
                <a16:creationId xmlns:a16="http://schemas.microsoft.com/office/drawing/2014/main" id="{B56327B1-3E74-4D54-8203-2EC00E5D6648}"/>
              </a:ext>
            </a:extLst>
          </p:cNvPr>
          <p:cNvSpPr txBox="1"/>
          <p:nvPr/>
        </p:nvSpPr>
        <p:spPr>
          <a:xfrm>
            <a:off x="3124201" y="914401"/>
            <a:ext cx="6476453" cy="461665"/>
          </a:xfrm>
          <a:prstGeom prst="rect">
            <a:avLst/>
          </a:prstGeom>
          <a:noFill/>
        </p:spPr>
        <p:txBody>
          <a:bodyPr wrap="none" rtlCol="0">
            <a:spAutoFit/>
          </a:bodyPr>
          <a:lstStyle/>
          <a:p>
            <a:r>
              <a:rPr lang="en-US" sz="2400" dirty="0"/>
              <a:t>CAMx (1x1)                           CMAQ (1x1)</a:t>
            </a:r>
          </a:p>
        </p:txBody>
      </p:sp>
      <p:sp>
        <p:nvSpPr>
          <p:cNvPr id="8" name="TextBox 7">
            <a:extLst>
              <a:ext uri="{FF2B5EF4-FFF2-40B4-BE49-F238E27FC236}">
                <a16:creationId xmlns:a16="http://schemas.microsoft.com/office/drawing/2014/main" id="{B4B7B28D-2962-434D-AAA9-7B655AC26B02}"/>
              </a:ext>
            </a:extLst>
          </p:cNvPr>
          <p:cNvSpPr txBox="1"/>
          <p:nvPr/>
        </p:nvSpPr>
        <p:spPr>
          <a:xfrm>
            <a:off x="2722864" y="6090791"/>
            <a:ext cx="6677577" cy="430887"/>
          </a:xfrm>
          <a:prstGeom prst="rect">
            <a:avLst/>
          </a:prstGeom>
          <a:solidFill>
            <a:schemeClr val="bg1"/>
          </a:solidFill>
          <a:ln>
            <a:solidFill>
              <a:schemeClr val="tx1"/>
            </a:solidFill>
          </a:ln>
        </p:spPr>
        <p:txBody>
          <a:bodyPr wrap="square" rtlCol="0">
            <a:spAutoFit/>
          </a:bodyPr>
          <a:lstStyle/>
          <a:p>
            <a:r>
              <a:rPr lang="en-US" sz="2200" b="1" dirty="0"/>
              <a:t>DVF</a:t>
            </a:r>
            <a:r>
              <a:rPr lang="en-US" sz="2200" b="1" baseline="-25000" dirty="0"/>
              <a:t>OBS</a:t>
            </a:r>
            <a:r>
              <a:rPr lang="en-US" sz="2200" b="1" dirty="0"/>
              <a:t> is based on 2015-2017 measurements.</a:t>
            </a:r>
          </a:p>
        </p:txBody>
      </p:sp>
      <p:sp>
        <p:nvSpPr>
          <p:cNvPr id="3" name="TextBox 2">
            <a:extLst>
              <a:ext uri="{FF2B5EF4-FFF2-40B4-BE49-F238E27FC236}">
                <a16:creationId xmlns:a16="http://schemas.microsoft.com/office/drawing/2014/main" id="{1597DBE0-AF9A-4A26-8BB9-6326BAEE2706}"/>
              </a:ext>
            </a:extLst>
          </p:cNvPr>
          <p:cNvSpPr txBox="1"/>
          <p:nvPr/>
        </p:nvSpPr>
        <p:spPr>
          <a:xfrm>
            <a:off x="4800600" y="2133601"/>
            <a:ext cx="559626" cy="369332"/>
          </a:xfrm>
          <a:prstGeom prst="rect">
            <a:avLst/>
          </a:prstGeom>
          <a:noFill/>
        </p:spPr>
        <p:txBody>
          <a:bodyPr wrap="square" rtlCol="0">
            <a:spAutoFit/>
          </a:bodyPr>
          <a:lstStyle/>
          <a:p>
            <a:pPr algn="ctr"/>
            <a:r>
              <a:rPr lang="en-US" b="1" dirty="0"/>
              <a:t>12</a:t>
            </a:r>
          </a:p>
        </p:txBody>
      </p:sp>
      <p:sp>
        <p:nvSpPr>
          <p:cNvPr id="9" name="TextBox 8">
            <a:extLst>
              <a:ext uri="{FF2B5EF4-FFF2-40B4-BE49-F238E27FC236}">
                <a16:creationId xmlns:a16="http://schemas.microsoft.com/office/drawing/2014/main" id="{CE28B1B0-CE17-42F7-9D83-9B104E8C1921}"/>
              </a:ext>
            </a:extLst>
          </p:cNvPr>
          <p:cNvSpPr txBox="1"/>
          <p:nvPr/>
        </p:nvSpPr>
        <p:spPr>
          <a:xfrm>
            <a:off x="4800600" y="3810001"/>
            <a:ext cx="559626" cy="369332"/>
          </a:xfrm>
          <a:prstGeom prst="rect">
            <a:avLst/>
          </a:prstGeom>
          <a:noFill/>
        </p:spPr>
        <p:txBody>
          <a:bodyPr wrap="square" rtlCol="0">
            <a:spAutoFit/>
          </a:bodyPr>
          <a:lstStyle/>
          <a:p>
            <a:pPr algn="ctr"/>
            <a:r>
              <a:rPr lang="en-US" b="1" dirty="0"/>
              <a:t>13</a:t>
            </a:r>
          </a:p>
        </p:txBody>
      </p:sp>
      <p:sp>
        <p:nvSpPr>
          <p:cNvPr id="10" name="TextBox 9">
            <a:extLst>
              <a:ext uri="{FF2B5EF4-FFF2-40B4-BE49-F238E27FC236}">
                <a16:creationId xmlns:a16="http://schemas.microsoft.com/office/drawing/2014/main" id="{32A7C70D-71FF-4E0E-9E80-7B021B7B443E}"/>
              </a:ext>
            </a:extLst>
          </p:cNvPr>
          <p:cNvSpPr txBox="1"/>
          <p:nvPr/>
        </p:nvSpPr>
        <p:spPr>
          <a:xfrm>
            <a:off x="3170944" y="2133601"/>
            <a:ext cx="559626" cy="369332"/>
          </a:xfrm>
          <a:prstGeom prst="rect">
            <a:avLst/>
          </a:prstGeom>
          <a:noFill/>
        </p:spPr>
        <p:txBody>
          <a:bodyPr wrap="square" rtlCol="0">
            <a:spAutoFit/>
          </a:bodyPr>
          <a:lstStyle/>
          <a:p>
            <a:pPr algn="ctr"/>
            <a:r>
              <a:rPr lang="en-US" b="1" dirty="0"/>
              <a:t>12</a:t>
            </a:r>
          </a:p>
        </p:txBody>
      </p:sp>
      <p:sp>
        <p:nvSpPr>
          <p:cNvPr id="11" name="TextBox 10">
            <a:extLst>
              <a:ext uri="{FF2B5EF4-FFF2-40B4-BE49-F238E27FC236}">
                <a16:creationId xmlns:a16="http://schemas.microsoft.com/office/drawing/2014/main" id="{42634B33-D101-46F0-9B62-63193D0DBF9B}"/>
              </a:ext>
            </a:extLst>
          </p:cNvPr>
          <p:cNvSpPr txBox="1"/>
          <p:nvPr/>
        </p:nvSpPr>
        <p:spPr>
          <a:xfrm>
            <a:off x="9173456" y="2133600"/>
            <a:ext cx="453970" cy="369332"/>
          </a:xfrm>
          <a:prstGeom prst="rect">
            <a:avLst/>
          </a:prstGeom>
          <a:noFill/>
        </p:spPr>
        <p:txBody>
          <a:bodyPr wrap="square" rtlCol="0">
            <a:spAutoFit/>
          </a:bodyPr>
          <a:lstStyle/>
          <a:p>
            <a:pPr algn="ctr"/>
            <a:r>
              <a:rPr lang="en-US" b="1" dirty="0"/>
              <a:t>8</a:t>
            </a:r>
          </a:p>
        </p:txBody>
      </p:sp>
      <p:sp>
        <p:nvSpPr>
          <p:cNvPr id="12" name="TextBox 11">
            <a:extLst>
              <a:ext uri="{FF2B5EF4-FFF2-40B4-BE49-F238E27FC236}">
                <a16:creationId xmlns:a16="http://schemas.microsoft.com/office/drawing/2014/main" id="{AA78414C-859B-4AE5-8261-89E7C2890BA2}"/>
              </a:ext>
            </a:extLst>
          </p:cNvPr>
          <p:cNvSpPr txBox="1"/>
          <p:nvPr/>
        </p:nvSpPr>
        <p:spPr>
          <a:xfrm>
            <a:off x="9173456" y="3810001"/>
            <a:ext cx="567952" cy="369332"/>
          </a:xfrm>
          <a:prstGeom prst="rect">
            <a:avLst/>
          </a:prstGeom>
          <a:noFill/>
        </p:spPr>
        <p:txBody>
          <a:bodyPr wrap="square" rtlCol="0">
            <a:spAutoFit/>
          </a:bodyPr>
          <a:lstStyle/>
          <a:p>
            <a:pPr algn="ctr"/>
            <a:r>
              <a:rPr lang="en-US" b="1" dirty="0"/>
              <a:t>17</a:t>
            </a:r>
          </a:p>
        </p:txBody>
      </p:sp>
      <p:sp>
        <p:nvSpPr>
          <p:cNvPr id="13" name="TextBox 12">
            <a:extLst>
              <a:ext uri="{FF2B5EF4-FFF2-40B4-BE49-F238E27FC236}">
                <a16:creationId xmlns:a16="http://schemas.microsoft.com/office/drawing/2014/main" id="{F976F090-2DED-4635-905A-997A50262BC8}"/>
              </a:ext>
            </a:extLst>
          </p:cNvPr>
          <p:cNvSpPr txBox="1"/>
          <p:nvPr/>
        </p:nvSpPr>
        <p:spPr>
          <a:xfrm>
            <a:off x="7623230" y="2133600"/>
            <a:ext cx="453970" cy="369332"/>
          </a:xfrm>
          <a:prstGeom prst="rect">
            <a:avLst/>
          </a:prstGeom>
          <a:noFill/>
        </p:spPr>
        <p:txBody>
          <a:bodyPr wrap="square" rtlCol="0">
            <a:spAutoFit/>
          </a:bodyPr>
          <a:lstStyle/>
          <a:p>
            <a:pPr algn="ctr"/>
            <a:r>
              <a:rPr lang="en-US" b="1" dirty="0"/>
              <a:t>8</a:t>
            </a:r>
          </a:p>
        </p:txBody>
      </p:sp>
      <p:sp>
        <p:nvSpPr>
          <p:cNvPr id="14" name="Slide Number Placeholder 3">
            <a:extLst>
              <a:ext uri="{FF2B5EF4-FFF2-40B4-BE49-F238E27FC236}">
                <a16:creationId xmlns:a16="http://schemas.microsoft.com/office/drawing/2014/main" id="{9C4D54BE-227F-4F3B-A4F4-61CD01A25B5C}"/>
              </a:ext>
            </a:extLst>
          </p:cNvPr>
          <p:cNvSpPr>
            <a:spLocks noGrp="1"/>
          </p:cNvSpPr>
          <p:nvPr>
            <p:ph type="sldNum" sz="quarter" idx="12"/>
          </p:nvPr>
        </p:nvSpPr>
        <p:spPr>
          <a:xfrm>
            <a:off x="11529696" y="6407949"/>
            <a:ext cx="487680" cy="365125"/>
          </a:xfrm>
        </p:spPr>
        <p:txBody>
          <a:bodyPr/>
          <a:lstStyle/>
          <a:p>
            <a:fld id="{7FB73475-5AAF-4D47-840A-E25B25384645}" type="slidenum">
              <a:rPr lang="en-US" smtClean="0"/>
              <a:t>72</a:t>
            </a:fld>
            <a:endParaRPr lang="en-US" dirty="0"/>
          </a:p>
        </p:txBody>
      </p:sp>
    </p:spTree>
    <p:extLst>
      <p:ext uri="{BB962C8B-B14F-4D97-AF65-F5344CB8AC3E}">
        <p14:creationId xmlns:p14="http://schemas.microsoft.com/office/powerpoint/2010/main" val="26532302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04800"/>
            <a:ext cx="7924800" cy="563562"/>
          </a:xfrm>
        </p:spPr>
        <p:txBody>
          <a:bodyPr>
            <a:noAutofit/>
          </a:bodyPr>
          <a:lstStyle/>
          <a:p>
            <a:pPr algn="ctr">
              <a:lnSpc>
                <a:spcPct val="120000"/>
              </a:lnSpc>
            </a:pPr>
            <a:r>
              <a:rPr lang="en-US" altLang="en-US" sz="3400" dirty="0"/>
              <a:t>Modeled DVFs Performance</a:t>
            </a:r>
            <a:endParaRPr lang="en-US" sz="3400" dirty="0"/>
          </a:p>
        </p:txBody>
      </p:sp>
      <p:sp>
        <p:nvSpPr>
          <p:cNvPr id="8" name="Content Placeholder 2"/>
          <p:cNvSpPr txBox="1">
            <a:spLocks/>
          </p:cNvSpPr>
          <p:nvPr/>
        </p:nvSpPr>
        <p:spPr>
          <a:xfrm>
            <a:off x="950976" y="990600"/>
            <a:ext cx="10578720" cy="4800600"/>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285750" indent="-285750">
              <a:buClr>
                <a:schemeClr val="tx1"/>
              </a:buClr>
              <a:buFont typeface="Arial" panose="020B0604020202020204" pitchFamily="34" charset="0"/>
              <a:buChar char="•"/>
            </a:pPr>
            <a:r>
              <a:rPr lang="en-US" sz="3400" dirty="0"/>
              <a:t>The ac­cu­racy of DVFs pro­jected by dif­fer­ent meth­ods ranked from the high­est to low­est as fol­lows: </a:t>
            </a:r>
          </a:p>
          <a:p>
            <a:pPr marL="1030986" lvl="4" indent="-514350">
              <a:buClr>
                <a:schemeClr val="tx1"/>
              </a:buClr>
              <a:buFont typeface="+mj-lt"/>
              <a:buAutoNum type="arabicPeriod"/>
            </a:pPr>
            <a:r>
              <a:rPr lang="en-US" sz="2800" dirty="0"/>
              <a:t>CAMx/​CB6r2/​1×1 (MNB = −1.10%, MNE = 4.49%)</a:t>
            </a:r>
          </a:p>
          <a:p>
            <a:pPr marL="1030986" lvl="4" indent="-514350">
              <a:buClr>
                <a:schemeClr val="tx1"/>
              </a:buClr>
              <a:buFont typeface="+mj-lt"/>
              <a:buAutoNum type="arabicPeriod"/>
            </a:pPr>
            <a:r>
              <a:rPr lang="en-US" sz="2800" dirty="0"/>
              <a:t>CAMx/​CB6r2/​3×3 (MNB = −1.71%, MNE = 4.81%)</a:t>
            </a:r>
          </a:p>
          <a:p>
            <a:pPr marL="1030986" lvl="4" indent="-514350">
              <a:buClr>
                <a:schemeClr val="tx1"/>
              </a:buClr>
              <a:buFont typeface="+mj-lt"/>
              <a:buAutoNum type="arabicPeriod"/>
            </a:pPr>
            <a:r>
              <a:rPr lang="en-US" sz="2800" dirty="0"/>
              <a:t>CMAQ/​CB05/​1×1 (MNB = −2.35%, MNE = 5.06%)</a:t>
            </a:r>
          </a:p>
          <a:p>
            <a:pPr marL="1030986" lvl="4" indent="-514350">
              <a:buClr>
                <a:schemeClr val="tx1"/>
              </a:buClr>
              <a:buFont typeface="+mj-lt"/>
              <a:buAutoNum type="arabicPeriod"/>
            </a:pPr>
            <a:r>
              <a:rPr lang="en-US" sz="2800" dirty="0"/>
              <a:t>CMAQ/​CB05/​3×3 (MNB = −2.51%, MNE = 5.17%)</a:t>
            </a:r>
          </a:p>
        </p:txBody>
      </p:sp>
      <p:sp>
        <p:nvSpPr>
          <p:cNvPr id="5" name="Slide Number Placeholder 3">
            <a:extLst>
              <a:ext uri="{FF2B5EF4-FFF2-40B4-BE49-F238E27FC236}">
                <a16:creationId xmlns:a16="http://schemas.microsoft.com/office/drawing/2014/main" id="{573A3CDB-CB11-4B0F-882D-2238B8B60CCF}"/>
              </a:ext>
            </a:extLst>
          </p:cNvPr>
          <p:cNvSpPr>
            <a:spLocks noGrp="1"/>
          </p:cNvSpPr>
          <p:nvPr>
            <p:ph type="sldNum" sz="quarter" idx="12"/>
          </p:nvPr>
        </p:nvSpPr>
        <p:spPr>
          <a:xfrm>
            <a:off x="11529696" y="6407949"/>
            <a:ext cx="487680" cy="365125"/>
          </a:xfrm>
        </p:spPr>
        <p:txBody>
          <a:bodyPr/>
          <a:lstStyle/>
          <a:p>
            <a:fld id="{7FB73475-5AAF-4D47-840A-E25B25384645}" type="slidenum">
              <a:rPr lang="en-US" smtClean="0"/>
              <a:t>73</a:t>
            </a:fld>
            <a:endParaRPr lang="en-US" dirty="0"/>
          </a:p>
        </p:txBody>
      </p:sp>
    </p:spTree>
    <p:extLst>
      <p:ext uri="{BB962C8B-B14F-4D97-AF65-F5344CB8AC3E}">
        <p14:creationId xmlns:p14="http://schemas.microsoft.com/office/powerpoint/2010/main" val="4178327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981200" y="228600"/>
            <a:ext cx="8305800" cy="762000"/>
          </a:xfrm>
        </p:spPr>
        <p:txBody>
          <a:bodyPr>
            <a:normAutofit/>
          </a:bodyPr>
          <a:lstStyle/>
          <a:p>
            <a:pPr algn="ctr"/>
            <a:r>
              <a:rPr lang="en-US" sz="3400" dirty="0"/>
              <a:t>CAMx with CB6r2 (1x1)</a:t>
            </a:r>
            <a:endParaRPr lang="en-US" altLang="en-US" sz="3400" dirty="0"/>
          </a:p>
        </p:txBody>
      </p:sp>
      <p:pic>
        <p:nvPicPr>
          <p:cNvPr id="1026" name="Picture 2">
            <a:extLst>
              <a:ext uri="{FF2B5EF4-FFF2-40B4-BE49-F238E27FC236}">
                <a16:creationId xmlns:a16="http://schemas.microsoft.com/office/drawing/2014/main" id="{B7623280-F624-4097-9542-46C379BB3D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09" t="2319" r="1091" b="52464"/>
          <a:stretch/>
        </p:blipFill>
        <p:spPr bwMode="auto">
          <a:xfrm>
            <a:off x="1944624" y="1067472"/>
            <a:ext cx="8305800" cy="49079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65A2F7D-BBEA-4F00-BFCE-BD58D19B76DC}"/>
              </a:ext>
            </a:extLst>
          </p:cNvPr>
          <p:cNvSpPr txBox="1"/>
          <p:nvPr/>
        </p:nvSpPr>
        <p:spPr>
          <a:xfrm>
            <a:off x="1981200" y="6101085"/>
            <a:ext cx="8412479" cy="584775"/>
          </a:xfrm>
          <a:prstGeom prst="rect">
            <a:avLst/>
          </a:prstGeom>
          <a:solidFill>
            <a:schemeClr val="bg1"/>
          </a:solidFill>
          <a:ln>
            <a:solidFill>
              <a:schemeClr val="tx1"/>
            </a:solidFill>
          </a:ln>
        </p:spPr>
        <p:txBody>
          <a:bodyPr wrap="square" rtlCol="0">
            <a:spAutoFit/>
          </a:bodyPr>
          <a:lstStyle/>
          <a:p>
            <a:r>
              <a:rPr lang="en-US" sz="1600" b="1" dirty="0"/>
              <a:t>DVF Bias = DVF (model) – DVF (observations)</a:t>
            </a:r>
          </a:p>
          <a:p>
            <a:r>
              <a:rPr lang="en-US" sz="1600" b="1" dirty="0"/>
              <a:t>MPE Bias = Model (top 10 modeled MDA8) – Observations (top 10 modeled MDA8)</a:t>
            </a:r>
          </a:p>
        </p:txBody>
      </p:sp>
      <p:sp>
        <p:nvSpPr>
          <p:cNvPr id="7" name="Slide Number Placeholder 3">
            <a:extLst>
              <a:ext uri="{FF2B5EF4-FFF2-40B4-BE49-F238E27FC236}">
                <a16:creationId xmlns:a16="http://schemas.microsoft.com/office/drawing/2014/main" id="{5743C0D3-BD30-4893-9AD7-056E9CC3A25E}"/>
              </a:ext>
            </a:extLst>
          </p:cNvPr>
          <p:cNvSpPr>
            <a:spLocks noGrp="1"/>
          </p:cNvSpPr>
          <p:nvPr>
            <p:ph type="sldNum" sz="quarter" idx="12"/>
          </p:nvPr>
        </p:nvSpPr>
        <p:spPr>
          <a:xfrm>
            <a:off x="11529696" y="6407949"/>
            <a:ext cx="487680" cy="365125"/>
          </a:xfrm>
        </p:spPr>
        <p:txBody>
          <a:bodyPr/>
          <a:lstStyle/>
          <a:p>
            <a:fld id="{7FB73475-5AAF-4D47-840A-E25B25384645}" type="slidenum">
              <a:rPr lang="en-US" smtClean="0"/>
              <a:t>74</a:t>
            </a:fld>
            <a:endParaRPr lang="en-US" dirty="0"/>
          </a:p>
        </p:txBody>
      </p:sp>
    </p:spTree>
    <p:extLst>
      <p:ext uri="{BB962C8B-B14F-4D97-AF65-F5344CB8AC3E}">
        <p14:creationId xmlns:p14="http://schemas.microsoft.com/office/powerpoint/2010/main" val="34883177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981200" y="228600"/>
            <a:ext cx="8305800" cy="762000"/>
          </a:xfrm>
        </p:spPr>
        <p:txBody>
          <a:bodyPr>
            <a:normAutofit/>
          </a:bodyPr>
          <a:lstStyle/>
          <a:p>
            <a:pPr algn="ctr"/>
            <a:r>
              <a:rPr lang="en-US" sz="3400" dirty="0"/>
              <a:t>CMAQ with CB05 (1x1)</a:t>
            </a:r>
            <a:endParaRPr lang="en-US" altLang="en-US" sz="3400" dirty="0"/>
          </a:p>
        </p:txBody>
      </p:sp>
      <p:pic>
        <p:nvPicPr>
          <p:cNvPr id="7" name="Picture 2">
            <a:extLst>
              <a:ext uri="{FF2B5EF4-FFF2-40B4-BE49-F238E27FC236}">
                <a16:creationId xmlns:a16="http://schemas.microsoft.com/office/drawing/2014/main" id="{1E4EA228-65C4-433D-89B6-E4B6918E63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0" t="52319" r="2000" b="1305"/>
          <a:stretch/>
        </p:blipFill>
        <p:spPr bwMode="auto">
          <a:xfrm>
            <a:off x="1871472" y="1065968"/>
            <a:ext cx="8305800" cy="50338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D93A81A-7147-47F8-BD4F-D7776923A72D}"/>
              </a:ext>
            </a:extLst>
          </p:cNvPr>
          <p:cNvSpPr txBox="1"/>
          <p:nvPr/>
        </p:nvSpPr>
        <p:spPr>
          <a:xfrm>
            <a:off x="1981200" y="6101085"/>
            <a:ext cx="8412479" cy="584775"/>
          </a:xfrm>
          <a:prstGeom prst="rect">
            <a:avLst/>
          </a:prstGeom>
          <a:solidFill>
            <a:schemeClr val="bg1"/>
          </a:solidFill>
          <a:ln>
            <a:solidFill>
              <a:schemeClr val="tx1"/>
            </a:solidFill>
          </a:ln>
        </p:spPr>
        <p:txBody>
          <a:bodyPr wrap="square" rtlCol="0">
            <a:spAutoFit/>
          </a:bodyPr>
          <a:lstStyle/>
          <a:p>
            <a:r>
              <a:rPr lang="en-US" sz="1600" b="1" dirty="0"/>
              <a:t>DVF Bias = DVF (model) – DVF (observations)</a:t>
            </a:r>
          </a:p>
          <a:p>
            <a:r>
              <a:rPr lang="en-US" sz="1600" b="1" dirty="0"/>
              <a:t>MPE Bias = Model (top 10 modeled MDA8) – Observations (top 10 modeled MDA8)</a:t>
            </a:r>
          </a:p>
        </p:txBody>
      </p:sp>
      <p:sp>
        <p:nvSpPr>
          <p:cNvPr id="10" name="Slide Number Placeholder 3">
            <a:extLst>
              <a:ext uri="{FF2B5EF4-FFF2-40B4-BE49-F238E27FC236}">
                <a16:creationId xmlns:a16="http://schemas.microsoft.com/office/drawing/2014/main" id="{1C8CF035-4078-4B69-B9DB-DA77238497E5}"/>
              </a:ext>
            </a:extLst>
          </p:cNvPr>
          <p:cNvSpPr>
            <a:spLocks noGrp="1"/>
          </p:cNvSpPr>
          <p:nvPr>
            <p:ph type="sldNum" sz="quarter" idx="12"/>
          </p:nvPr>
        </p:nvSpPr>
        <p:spPr>
          <a:xfrm>
            <a:off x="11529696" y="6407949"/>
            <a:ext cx="487680" cy="365125"/>
          </a:xfrm>
        </p:spPr>
        <p:txBody>
          <a:bodyPr/>
          <a:lstStyle/>
          <a:p>
            <a:fld id="{7FB73475-5AAF-4D47-840A-E25B25384645}" type="slidenum">
              <a:rPr lang="en-US" smtClean="0"/>
              <a:t>75</a:t>
            </a:fld>
            <a:endParaRPr lang="en-US" dirty="0"/>
          </a:p>
        </p:txBody>
      </p:sp>
    </p:spTree>
    <p:extLst>
      <p:ext uri="{BB962C8B-B14F-4D97-AF65-F5344CB8AC3E}">
        <p14:creationId xmlns:p14="http://schemas.microsoft.com/office/powerpoint/2010/main" val="145499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981200" y="228600"/>
            <a:ext cx="8305800" cy="711338"/>
          </a:xfrm>
        </p:spPr>
        <p:txBody>
          <a:bodyPr>
            <a:normAutofit/>
          </a:bodyPr>
          <a:lstStyle/>
          <a:p>
            <a:pPr algn="ctr"/>
            <a:r>
              <a:rPr lang="en-US" sz="3400" dirty="0"/>
              <a:t>CAMx (1x1) + CMAQ (1x1)</a:t>
            </a:r>
            <a:endParaRPr lang="en-US" altLang="en-US" sz="3400" dirty="0"/>
          </a:p>
        </p:txBody>
      </p:sp>
      <p:pic>
        <p:nvPicPr>
          <p:cNvPr id="2" name="Picture 1">
            <a:extLst>
              <a:ext uri="{FF2B5EF4-FFF2-40B4-BE49-F238E27FC236}">
                <a16:creationId xmlns:a16="http://schemas.microsoft.com/office/drawing/2014/main" id="{49E6B5B1-1AC8-432B-B8B7-77E96CE4C285}"/>
              </a:ext>
            </a:extLst>
          </p:cNvPr>
          <p:cNvPicPr>
            <a:picLocks noChangeAspect="1"/>
          </p:cNvPicPr>
          <p:nvPr/>
        </p:nvPicPr>
        <p:blipFill rotWithShape="1">
          <a:blip r:embed="rId2"/>
          <a:srcRect l="2000" t="1514" r="2000" b="3030"/>
          <a:stretch/>
        </p:blipFill>
        <p:spPr>
          <a:xfrm>
            <a:off x="2395728" y="1008888"/>
            <a:ext cx="7391400" cy="5029200"/>
          </a:xfrm>
          <a:prstGeom prst="rect">
            <a:avLst/>
          </a:prstGeom>
        </p:spPr>
      </p:pic>
      <p:cxnSp>
        <p:nvCxnSpPr>
          <p:cNvPr id="4" name="Straight Connector 3">
            <a:extLst>
              <a:ext uri="{FF2B5EF4-FFF2-40B4-BE49-F238E27FC236}">
                <a16:creationId xmlns:a16="http://schemas.microsoft.com/office/drawing/2014/main" id="{D8239701-EA07-4F27-87C3-C12BD569D2EF}"/>
              </a:ext>
            </a:extLst>
          </p:cNvPr>
          <p:cNvCxnSpPr/>
          <p:nvPr/>
        </p:nvCxnSpPr>
        <p:spPr>
          <a:xfrm>
            <a:off x="5023104" y="1085088"/>
            <a:ext cx="0" cy="434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C84BBB7-3F8E-4F7D-901D-443D8BF337A1}"/>
              </a:ext>
            </a:extLst>
          </p:cNvPr>
          <p:cNvCxnSpPr>
            <a:cxnSpLocks/>
          </p:cNvCxnSpPr>
          <p:nvPr/>
        </p:nvCxnSpPr>
        <p:spPr>
          <a:xfrm>
            <a:off x="3157728" y="3256788"/>
            <a:ext cx="6553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9631437-D39C-4BFC-9414-717FA26C5B6B}"/>
              </a:ext>
            </a:extLst>
          </p:cNvPr>
          <p:cNvSpPr txBox="1"/>
          <p:nvPr/>
        </p:nvSpPr>
        <p:spPr>
          <a:xfrm>
            <a:off x="1981200" y="6101085"/>
            <a:ext cx="8412479" cy="584775"/>
          </a:xfrm>
          <a:prstGeom prst="rect">
            <a:avLst/>
          </a:prstGeom>
          <a:solidFill>
            <a:schemeClr val="bg1"/>
          </a:solidFill>
          <a:ln>
            <a:solidFill>
              <a:schemeClr val="tx1"/>
            </a:solidFill>
          </a:ln>
        </p:spPr>
        <p:txBody>
          <a:bodyPr wrap="square" rtlCol="0">
            <a:spAutoFit/>
          </a:bodyPr>
          <a:lstStyle/>
          <a:p>
            <a:r>
              <a:rPr lang="en-US" sz="1600" b="1" dirty="0"/>
              <a:t>DVF Bias = DVF (model) – DVF (observations)</a:t>
            </a:r>
          </a:p>
          <a:p>
            <a:r>
              <a:rPr lang="en-US" sz="1600" b="1" dirty="0"/>
              <a:t>MPE Bias = Model (top 10 modeled MDA8) – Observations (top 10 modeled MDA8)</a:t>
            </a:r>
          </a:p>
        </p:txBody>
      </p:sp>
      <p:sp>
        <p:nvSpPr>
          <p:cNvPr id="11" name="Slide Number Placeholder 3">
            <a:extLst>
              <a:ext uri="{FF2B5EF4-FFF2-40B4-BE49-F238E27FC236}">
                <a16:creationId xmlns:a16="http://schemas.microsoft.com/office/drawing/2014/main" id="{8F129593-5841-490D-ACAA-1E9C61BEA592}"/>
              </a:ext>
            </a:extLst>
          </p:cNvPr>
          <p:cNvSpPr>
            <a:spLocks noGrp="1"/>
          </p:cNvSpPr>
          <p:nvPr>
            <p:ph type="sldNum" sz="quarter" idx="12"/>
          </p:nvPr>
        </p:nvSpPr>
        <p:spPr>
          <a:xfrm>
            <a:off x="11529696" y="6407949"/>
            <a:ext cx="487680" cy="365125"/>
          </a:xfrm>
        </p:spPr>
        <p:txBody>
          <a:bodyPr/>
          <a:lstStyle/>
          <a:p>
            <a:fld id="{7FB73475-5AAF-4D47-840A-E25B25384645}" type="slidenum">
              <a:rPr lang="en-US" smtClean="0"/>
              <a:t>76</a:t>
            </a:fld>
            <a:endParaRPr lang="en-US" dirty="0"/>
          </a:p>
        </p:txBody>
      </p:sp>
    </p:spTree>
    <p:extLst>
      <p:ext uri="{BB962C8B-B14F-4D97-AF65-F5344CB8AC3E}">
        <p14:creationId xmlns:p14="http://schemas.microsoft.com/office/powerpoint/2010/main" val="16687683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04800"/>
            <a:ext cx="7924800" cy="563562"/>
          </a:xfrm>
        </p:spPr>
        <p:txBody>
          <a:bodyPr>
            <a:noAutofit/>
          </a:bodyPr>
          <a:lstStyle/>
          <a:p>
            <a:pPr algn="ctr">
              <a:lnSpc>
                <a:spcPct val="120000"/>
              </a:lnSpc>
            </a:pPr>
            <a:r>
              <a:rPr lang="en-US" sz="3400" dirty="0"/>
              <a:t>MPE Bias vs. DVF Bias</a:t>
            </a:r>
          </a:p>
        </p:txBody>
      </p:sp>
      <p:sp>
        <p:nvSpPr>
          <p:cNvPr id="8" name="Content Placeholder 2"/>
          <p:cNvSpPr txBox="1">
            <a:spLocks/>
          </p:cNvSpPr>
          <p:nvPr/>
        </p:nvSpPr>
        <p:spPr>
          <a:xfrm>
            <a:off x="780288" y="1231392"/>
            <a:ext cx="10838688" cy="4657344"/>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285750" indent="-285750">
              <a:buClr>
                <a:schemeClr val="tx1"/>
              </a:buClr>
              <a:buFont typeface="Arial" panose="020B0604020202020204" pitchFamily="34" charset="0"/>
              <a:buChar char="•"/>
            </a:pPr>
            <a:r>
              <a:rPr lang="en-US" sz="3100" dirty="0"/>
              <a:t>If the MDA8 ozone over­es­ti­ma­tion is larger than 25 ppb, then DVF was al­most al­ways un­der­es­ti­mated.</a:t>
            </a:r>
          </a:p>
          <a:p>
            <a:pPr marL="285750" indent="-285750">
              <a:buClr>
                <a:schemeClr val="tx1"/>
              </a:buClr>
              <a:buFont typeface="Arial" panose="020B0604020202020204" pitchFamily="34" charset="0"/>
              <a:buChar char="•"/>
            </a:pPr>
            <a:r>
              <a:rPr lang="en-US" sz="3100" dirty="0"/>
              <a:t>On av­er­age, the DVF bias decreases by 1.3 ppb for every 10 ppb of MDA8 ozone over­es­ti­ma­tion in 2011.</a:t>
            </a:r>
          </a:p>
          <a:p>
            <a:pPr marL="802386" lvl="4" indent="-285750">
              <a:buClr>
                <a:schemeClr val="tx1"/>
              </a:buClr>
              <a:buFont typeface="Arial" panose="020B0604020202020204" pitchFamily="34" charset="0"/>
              <a:buChar char="•"/>
            </a:pPr>
            <a:r>
              <a:rPr lang="en-US" sz="2600" dirty="0"/>
              <a:t>CAMx with CB6r2: 1.9 ppb decrease for every 10 ppb</a:t>
            </a:r>
          </a:p>
          <a:p>
            <a:pPr marL="802386" lvl="4" indent="-285750">
              <a:buClr>
                <a:schemeClr val="tx1"/>
              </a:buClr>
              <a:buFont typeface="Arial" panose="020B0604020202020204" pitchFamily="34" charset="0"/>
              <a:buChar char="•"/>
            </a:pPr>
            <a:r>
              <a:rPr lang="en-US" sz="2600" dirty="0"/>
              <a:t>CMAQ with CB05: 1.2 ppb decrease for every 10 ppb</a:t>
            </a:r>
          </a:p>
          <a:p>
            <a:pPr marL="802386" lvl="4" indent="-285750">
              <a:buClr>
                <a:schemeClr val="tx1"/>
              </a:buClr>
              <a:buFont typeface="Arial" panose="020B0604020202020204" pitchFamily="34" charset="0"/>
              <a:buChar char="•"/>
            </a:pPr>
            <a:endParaRPr lang="en-US" sz="2600" dirty="0"/>
          </a:p>
        </p:txBody>
      </p:sp>
      <p:sp>
        <p:nvSpPr>
          <p:cNvPr id="5" name="Slide Number Placeholder 3">
            <a:extLst>
              <a:ext uri="{FF2B5EF4-FFF2-40B4-BE49-F238E27FC236}">
                <a16:creationId xmlns:a16="http://schemas.microsoft.com/office/drawing/2014/main" id="{25BCAD58-71C0-4A6A-8CEB-3D49B60AEC32}"/>
              </a:ext>
            </a:extLst>
          </p:cNvPr>
          <p:cNvSpPr>
            <a:spLocks noGrp="1"/>
          </p:cNvSpPr>
          <p:nvPr>
            <p:ph type="sldNum" sz="quarter" idx="12"/>
          </p:nvPr>
        </p:nvSpPr>
        <p:spPr>
          <a:xfrm>
            <a:off x="11529696" y="6407949"/>
            <a:ext cx="487680" cy="365125"/>
          </a:xfrm>
        </p:spPr>
        <p:txBody>
          <a:bodyPr/>
          <a:lstStyle/>
          <a:p>
            <a:fld id="{7FB73475-5AAF-4D47-840A-E25B25384645}" type="slidenum">
              <a:rPr lang="en-US" smtClean="0"/>
              <a:t>77</a:t>
            </a:fld>
            <a:endParaRPr lang="en-US" dirty="0"/>
          </a:p>
        </p:txBody>
      </p:sp>
    </p:spTree>
    <p:extLst>
      <p:ext uri="{BB962C8B-B14F-4D97-AF65-F5344CB8AC3E}">
        <p14:creationId xmlns:p14="http://schemas.microsoft.com/office/powerpoint/2010/main" val="12861990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normAutofit fontScale="90000"/>
          </a:bodyPr>
          <a:lstStyle/>
          <a:p>
            <a:pPr algn="l"/>
            <a:br>
              <a:rPr lang="en-US" dirty="0"/>
            </a:br>
            <a:r>
              <a:rPr lang="en-US" sz="4400" dirty="0"/>
              <a:t>CMAQ modeling comparisons between using EPA &amp; IPM and ERTAC EGU options and the preliminary 2023 DVFs</a:t>
            </a:r>
            <a:endParaRPr lang="en-US" dirty="0"/>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normAutofit fontScale="70000" lnSpcReduction="20000"/>
          </a:bodyPr>
          <a:lstStyle/>
          <a:p>
            <a:pPr algn="l"/>
            <a:endParaRPr lang="en-US" dirty="0"/>
          </a:p>
          <a:p>
            <a:pPr algn="l"/>
            <a:r>
              <a:rPr lang="en-US" dirty="0"/>
              <a:t>Jeongran Yun, NYS DEC</a:t>
            </a:r>
          </a:p>
          <a:p>
            <a:pPr algn="l"/>
            <a:endParaRPr lang="en-US" dirty="0"/>
          </a:p>
          <a:p>
            <a:pPr algn="l"/>
            <a:r>
              <a:rPr lang="en-US" dirty="0"/>
              <a:t>Co-authors: Winston Hao, Eric Zalewsky, Ruby Tian, Kevin Civerolo</a:t>
            </a:r>
          </a:p>
        </p:txBody>
      </p:sp>
    </p:spTree>
    <p:extLst>
      <p:ext uri="{BB962C8B-B14F-4D97-AF65-F5344CB8AC3E}">
        <p14:creationId xmlns:p14="http://schemas.microsoft.com/office/powerpoint/2010/main" val="38012600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AF6E46-ABAB-477D-8E9D-EA11AD6C9966}"/>
              </a:ext>
            </a:extLst>
          </p:cNvPr>
          <p:cNvSpPr>
            <a:spLocks noGrp="1"/>
          </p:cNvSpPr>
          <p:nvPr>
            <p:ph idx="1"/>
          </p:nvPr>
        </p:nvSpPr>
        <p:spPr/>
        <p:txBody>
          <a:bodyPr/>
          <a:lstStyle/>
          <a:p>
            <a:r>
              <a:rPr lang="en-US" dirty="0"/>
              <a:t>1) 2016v1 (</a:t>
            </a:r>
            <a:r>
              <a:rPr lang="en-US" dirty="0" err="1"/>
              <a:t>fh</a:t>
            </a:r>
            <a:r>
              <a:rPr lang="en-US" dirty="0"/>
              <a:t>), CMAQ v5.3.1, EPA &amp; IPM EGU(2016 and 2023)</a:t>
            </a:r>
          </a:p>
          <a:p>
            <a:r>
              <a:rPr lang="en-US" dirty="0"/>
              <a:t>2) 2016v1 (</a:t>
            </a:r>
            <a:r>
              <a:rPr lang="en-US" dirty="0" err="1"/>
              <a:t>fh</a:t>
            </a:r>
            <a:r>
              <a:rPr lang="en-US" dirty="0"/>
              <a:t>), CMAQ v5.3.1, ERTAC EGU(2016 and 2023)</a:t>
            </a:r>
          </a:p>
          <a:p>
            <a:endParaRPr lang="en-US" dirty="0"/>
          </a:p>
          <a:p>
            <a:endParaRPr lang="en-US" dirty="0"/>
          </a:p>
          <a:p>
            <a:r>
              <a:rPr lang="en-US" dirty="0"/>
              <a:t>EMISSIONS: 2016 </a:t>
            </a:r>
            <a:r>
              <a:rPr lang="en-US" dirty="0" err="1"/>
              <a:t>fh</a:t>
            </a:r>
            <a:r>
              <a:rPr lang="en-US" dirty="0"/>
              <a:t> emissions (with CMV updates),</a:t>
            </a:r>
          </a:p>
          <a:p>
            <a:pPr marL="109728" indent="0">
              <a:buNone/>
            </a:pPr>
            <a:r>
              <a:rPr lang="en-US" dirty="0"/>
              <a:t>                     New </a:t>
            </a:r>
            <a:r>
              <a:rPr lang="en-US" dirty="0" err="1"/>
              <a:t>egucems</a:t>
            </a:r>
            <a:r>
              <a:rPr lang="en-US" dirty="0"/>
              <a:t> files not reflected,</a:t>
            </a:r>
          </a:p>
          <a:p>
            <a:pPr marL="109728" indent="0">
              <a:buNone/>
            </a:pPr>
            <a:r>
              <a:rPr lang="en-US" dirty="0"/>
              <a:t>                     Airport emissions not updated,</a:t>
            </a:r>
          </a:p>
        </p:txBody>
      </p:sp>
      <p:sp>
        <p:nvSpPr>
          <p:cNvPr id="3" name="Slide Number Placeholder 2">
            <a:extLst>
              <a:ext uri="{FF2B5EF4-FFF2-40B4-BE49-F238E27FC236}">
                <a16:creationId xmlns:a16="http://schemas.microsoft.com/office/drawing/2014/main" id="{EB9E931E-5ED2-431D-B6C1-7BAD2BBF075E}"/>
              </a:ext>
            </a:extLst>
          </p:cNvPr>
          <p:cNvSpPr>
            <a:spLocks noGrp="1"/>
          </p:cNvSpPr>
          <p:nvPr>
            <p:ph type="sldNum" sz="quarter" idx="12"/>
          </p:nvPr>
        </p:nvSpPr>
        <p:spPr/>
        <p:txBody>
          <a:bodyPr/>
          <a:lstStyle/>
          <a:p>
            <a:fld id="{61C894BD-DCE2-4A96-A9AF-225BBEAC2A40}" type="slidenum">
              <a:rPr lang="en-US" smtClean="0"/>
              <a:pPr/>
              <a:t>79</a:t>
            </a:fld>
            <a:endParaRPr lang="en-US"/>
          </a:p>
        </p:txBody>
      </p:sp>
      <p:sp>
        <p:nvSpPr>
          <p:cNvPr id="4" name="Title 3">
            <a:extLst>
              <a:ext uri="{FF2B5EF4-FFF2-40B4-BE49-F238E27FC236}">
                <a16:creationId xmlns:a16="http://schemas.microsoft.com/office/drawing/2014/main" id="{5F514731-195B-4A42-BA27-09530499EEB0}"/>
              </a:ext>
            </a:extLst>
          </p:cNvPr>
          <p:cNvSpPr>
            <a:spLocks noGrp="1"/>
          </p:cNvSpPr>
          <p:nvPr>
            <p:ph type="title"/>
          </p:nvPr>
        </p:nvSpPr>
        <p:spPr/>
        <p:txBody>
          <a:bodyPr/>
          <a:lstStyle/>
          <a:p>
            <a:r>
              <a:rPr lang="en-US" dirty="0"/>
              <a:t>CMAQ Model runs</a:t>
            </a:r>
          </a:p>
        </p:txBody>
      </p:sp>
    </p:spTree>
    <p:extLst>
      <p:ext uri="{BB962C8B-B14F-4D97-AF65-F5344CB8AC3E}">
        <p14:creationId xmlns:p14="http://schemas.microsoft.com/office/powerpoint/2010/main" val="1585481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lstStyle/>
          <a:p>
            <a:pPr algn="l"/>
            <a:r>
              <a:rPr lang="en-US" dirty="0"/>
              <a:t>Data Updates and Known Issues</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dirty="0"/>
          </a:p>
          <a:p>
            <a:pPr algn="l"/>
            <a:r>
              <a:rPr lang="en-US" dirty="0"/>
              <a:t>Alison Eyth, EPA OAQPS</a:t>
            </a:r>
          </a:p>
        </p:txBody>
      </p:sp>
    </p:spTree>
    <p:extLst>
      <p:ext uri="{BB962C8B-B14F-4D97-AF65-F5344CB8AC3E}">
        <p14:creationId xmlns:p14="http://schemas.microsoft.com/office/powerpoint/2010/main" val="28271688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F6C05C-8EB1-4986-9573-F5D02D0A9FD2}"/>
              </a:ext>
            </a:extLst>
          </p:cNvPr>
          <p:cNvSpPr>
            <a:spLocks noGrp="1"/>
          </p:cNvSpPr>
          <p:nvPr>
            <p:ph type="sldNum" sz="quarter" idx="12"/>
          </p:nvPr>
        </p:nvSpPr>
        <p:spPr/>
        <p:txBody>
          <a:bodyPr/>
          <a:lstStyle/>
          <a:p>
            <a:fld id="{61C894BD-DCE2-4A96-A9AF-225BBEAC2A40}" type="slidenum">
              <a:rPr lang="en-US" smtClean="0"/>
              <a:pPr/>
              <a:t>80</a:t>
            </a:fld>
            <a:endParaRPr lang="en-US"/>
          </a:p>
        </p:txBody>
      </p:sp>
      <p:sp>
        <p:nvSpPr>
          <p:cNvPr id="6" name="Title 5">
            <a:extLst>
              <a:ext uri="{FF2B5EF4-FFF2-40B4-BE49-F238E27FC236}">
                <a16:creationId xmlns:a16="http://schemas.microsoft.com/office/drawing/2014/main" id="{DCBC8F63-B17F-4A28-9E54-D5F483FF0941}"/>
              </a:ext>
            </a:extLst>
          </p:cNvPr>
          <p:cNvSpPr>
            <a:spLocks noGrp="1"/>
          </p:cNvSpPr>
          <p:nvPr>
            <p:ph type="title"/>
          </p:nvPr>
        </p:nvSpPr>
        <p:spPr/>
        <p:txBody>
          <a:bodyPr/>
          <a:lstStyle/>
          <a:p>
            <a:r>
              <a:rPr lang="en-US" dirty="0"/>
              <a:t>Modeling components</a:t>
            </a:r>
          </a:p>
        </p:txBody>
      </p:sp>
      <p:graphicFrame>
        <p:nvGraphicFramePr>
          <p:cNvPr id="8" name="Content Placeholder 3">
            <a:extLst>
              <a:ext uri="{FF2B5EF4-FFF2-40B4-BE49-F238E27FC236}">
                <a16:creationId xmlns:a16="http://schemas.microsoft.com/office/drawing/2014/main" id="{CE80E9BD-5392-4033-846C-04EE86CE9DA5}"/>
              </a:ext>
            </a:extLst>
          </p:cNvPr>
          <p:cNvGraphicFramePr>
            <a:graphicFrameLocks/>
          </p:cNvGraphicFramePr>
          <p:nvPr/>
        </p:nvGraphicFramePr>
        <p:xfrm>
          <a:off x="2355850" y="1364311"/>
          <a:ext cx="7480300" cy="5357164"/>
        </p:xfrm>
        <a:graphic>
          <a:graphicData uri="http://schemas.openxmlformats.org/drawingml/2006/table">
            <a:tbl>
              <a:tblPr firstRow="1" bandRow="1">
                <a:tableStyleId>{5C22544A-7EE6-4342-B048-85BDC9FD1C3A}</a:tableStyleId>
              </a:tblPr>
              <a:tblGrid>
                <a:gridCol w="2339500">
                  <a:extLst>
                    <a:ext uri="{9D8B030D-6E8A-4147-A177-3AD203B41FA5}">
                      <a16:colId xmlns:a16="http://schemas.microsoft.com/office/drawing/2014/main" val="3136408713"/>
                    </a:ext>
                  </a:extLst>
                </a:gridCol>
                <a:gridCol w="5140800">
                  <a:extLst>
                    <a:ext uri="{9D8B030D-6E8A-4147-A177-3AD203B41FA5}">
                      <a16:colId xmlns:a16="http://schemas.microsoft.com/office/drawing/2014/main" val="2965547577"/>
                    </a:ext>
                  </a:extLst>
                </a:gridCol>
              </a:tblGrid>
              <a:tr h="412887">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2016 </a:t>
                      </a:r>
                      <a:r>
                        <a:rPr lang="en-US" dirty="0" err="1"/>
                        <a:t>fh</a:t>
                      </a:r>
                      <a:r>
                        <a:rPr lang="en-US" dirty="0"/>
                        <a:t> platform modeling</a:t>
                      </a:r>
                    </a:p>
                  </a:txBody>
                  <a:tcPr/>
                </a:tc>
                <a:extLst>
                  <a:ext uri="{0D108BD9-81ED-4DB2-BD59-A6C34878D82A}">
                    <a16:rowId xmlns:a16="http://schemas.microsoft.com/office/drawing/2014/main" val="2231564292"/>
                  </a:ext>
                </a:extLst>
              </a:tr>
              <a:tr h="407228">
                <a:tc>
                  <a:txBody>
                    <a:bodyPr/>
                    <a:lstStyle/>
                    <a:p>
                      <a:r>
                        <a:rPr lang="en-US" dirty="0"/>
                        <a:t>Emissions</a:t>
                      </a:r>
                    </a:p>
                  </a:txBody>
                  <a:tcPr/>
                </a:tc>
                <a:tc>
                  <a:txBody>
                    <a:bodyPr/>
                    <a:lstStyle/>
                    <a:p>
                      <a:r>
                        <a:rPr lang="en-US" dirty="0"/>
                        <a:t>2016 V1 (</a:t>
                      </a:r>
                      <a:r>
                        <a:rPr lang="en-US" dirty="0" err="1"/>
                        <a:t>fh</a:t>
                      </a:r>
                      <a:r>
                        <a:rPr lang="en-US" dirty="0"/>
                        <a:t>) emissions inventory</a:t>
                      </a:r>
                    </a:p>
                  </a:txBody>
                  <a:tcPr/>
                </a:tc>
                <a:extLst>
                  <a:ext uri="{0D108BD9-81ED-4DB2-BD59-A6C34878D82A}">
                    <a16:rowId xmlns:a16="http://schemas.microsoft.com/office/drawing/2014/main" val="1227842434"/>
                  </a:ext>
                </a:extLst>
              </a:tr>
              <a:tr h="407228">
                <a:tc>
                  <a:txBody>
                    <a:bodyPr/>
                    <a:lstStyle/>
                    <a:p>
                      <a:r>
                        <a:rPr lang="en-US" dirty="0"/>
                        <a:t>EGU point</a:t>
                      </a:r>
                    </a:p>
                  </a:txBody>
                  <a:tcPr/>
                </a:tc>
                <a:tc>
                  <a:txBody>
                    <a:bodyPr/>
                    <a:lstStyle/>
                    <a:p>
                      <a:r>
                        <a:rPr lang="en-US" dirty="0"/>
                        <a:t>EPA &amp; IPM, ERTAC</a:t>
                      </a:r>
                    </a:p>
                  </a:txBody>
                  <a:tcPr/>
                </a:tc>
                <a:extLst>
                  <a:ext uri="{0D108BD9-81ED-4DB2-BD59-A6C34878D82A}">
                    <a16:rowId xmlns:a16="http://schemas.microsoft.com/office/drawing/2014/main" val="581826421"/>
                  </a:ext>
                </a:extLst>
              </a:tr>
              <a:tr h="712653">
                <a:tc>
                  <a:txBody>
                    <a:bodyPr/>
                    <a:lstStyle/>
                    <a:p>
                      <a:r>
                        <a:rPr lang="en-US" dirty="0"/>
                        <a:t>Meteorology</a:t>
                      </a:r>
                    </a:p>
                  </a:txBody>
                  <a:tcPr/>
                </a:tc>
                <a:tc>
                  <a:txBody>
                    <a:bodyPr/>
                    <a:lstStyle/>
                    <a:p>
                      <a:r>
                        <a:rPr lang="en-US" dirty="0"/>
                        <a:t>WRF v3.8 (provided by EPA), MCIP v5.0 (processed by NYSDEC)</a:t>
                      </a:r>
                    </a:p>
                  </a:txBody>
                  <a:tcPr/>
                </a:tc>
                <a:extLst>
                  <a:ext uri="{0D108BD9-81ED-4DB2-BD59-A6C34878D82A}">
                    <a16:rowId xmlns:a16="http://schemas.microsoft.com/office/drawing/2014/main" val="2332847320"/>
                  </a:ext>
                </a:extLst>
              </a:tr>
              <a:tr h="712653">
                <a:tc>
                  <a:txBody>
                    <a:bodyPr/>
                    <a:lstStyle/>
                    <a:p>
                      <a:r>
                        <a:rPr lang="en-US" dirty="0"/>
                        <a:t>Boundary/Initial conditions</a:t>
                      </a:r>
                    </a:p>
                  </a:txBody>
                  <a:tcPr/>
                </a:tc>
                <a:tc>
                  <a:txBody>
                    <a:bodyPr/>
                    <a:lstStyle/>
                    <a:p>
                      <a:r>
                        <a:rPr lang="en-US" dirty="0"/>
                        <a:t>36US3 run using CMAQv5.3.1 and 2016 V1 emissions for 2016 and 2023 (NYSDEC) </a:t>
                      </a:r>
                    </a:p>
                  </a:txBody>
                  <a:tcPr/>
                </a:tc>
                <a:extLst>
                  <a:ext uri="{0D108BD9-81ED-4DB2-BD59-A6C34878D82A}">
                    <a16:rowId xmlns:a16="http://schemas.microsoft.com/office/drawing/2014/main" val="2456917211"/>
                  </a:ext>
                </a:extLst>
              </a:tr>
              <a:tr h="412887">
                <a:tc>
                  <a:txBody>
                    <a:bodyPr/>
                    <a:lstStyle/>
                    <a:p>
                      <a:r>
                        <a:rPr lang="en-US" dirty="0"/>
                        <a:t>Domain</a:t>
                      </a:r>
                    </a:p>
                  </a:txBody>
                  <a:tcPr/>
                </a:tc>
                <a:tc>
                  <a:txBody>
                    <a:bodyPr/>
                    <a:lstStyle/>
                    <a:p>
                      <a:r>
                        <a:rPr lang="en-US" dirty="0"/>
                        <a:t>New expanded OTC 12 km domain</a:t>
                      </a:r>
                    </a:p>
                  </a:txBody>
                  <a:tcPr/>
                </a:tc>
                <a:extLst>
                  <a:ext uri="{0D108BD9-81ED-4DB2-BD59-A6C34878D82A}">
                    <a16:rowId xmlns:a16="http://schemas.microsoft.com/office/drawing/2014/main" val="4031912270"/>
                  </a:ext>
                </a:extLst>
              </a:tr>
              <a:tr h="412887">
                <a:tc>
                  <a:txBody>
                    <a:bodyPr/>
                    <a:lstStyle/>
                    <a:p>
                      <a:r>
                        <a:rPr lang="en-US" dirty="0"/>
                        <a:t>Modeling period</a:t>
                      </a:r>
                    </a:p>
                  </a:txBody>
                  <a:tcPr/>
                </a:tc>
                <a:tc>
                  <a:txBody>
                    <a:bodyPr/>
                    <a:lstStyle/>
                    <a:p>
                      <a:r>
                        <a:rPr lang="en-US" dirty="0"/>
                        <a:t>April to October</a:t>
                      </a:r>
                    </a:p>
                  </a:txBody>
                  <a:tcPr/>
                </a:tc>
                <a:extLst>
                  <a:ext uri="{0D108BD9-81ED-4DB2-BD59-A6C34878D82A}">
                    <a16:rowId xmlns:a16="http://schemas.microsoft.com/office/drawing/2014/main" val="2807303458"/>
                  </a:ext>
                </a:extLst>
              </a:tr>
              <a:tr h="412887">
                <a:tc>
                  <a:txBody>
                    <a:bodyPr/>
                    <a:lstStyle/>
                    <a:p>
                      <a:r>
                        <a:rPr lang="en-US" dirty="0"/>
                        <a:t>Model layers</a:t>
                      </a:r>
                    </a:p>
                  </a:txBody>
                  <a:tcPr/>
                </a:tc>
                <a:tc>
                  <a:txBody>
                    <a:bodyPr/>
                    <a:lstStyle/>
                    <a:p>
                      <a:r>
                        <a:rPr lang="en-US" dirty="0"/>
                        <a:t>35</a:t>
                      </a:r>
                    </a:p>
                  </a:txBody>
                  <a:tcPr/>
                </a:tc>
                <a:extLst>
                  <a:ext uri="{0D108BD9-81ED-4DB2-BD59-A6C34878D82A}">
                    <a16:rowId xmlns:a16="http://schemas.microsoft.com/office/drawing/2014/main" val="3470958368"/>
                  </a:ext>
                </a:extLst>
              </a:tr>
              <a:tr h="412887">
                <a:tc>
                  <a:txBody>
                    <a:bodyPr/>
                    <a:lstStyle/>
                    <a:p>
                      <a:r>
                        <a:rPr lang="en-US" dirty="0"/>
                        <a:t>Model</a:t>
                      </a:r>
                    </a:p>
                  </a:txBody>
                  <a:tcPr/>
                </a:tc>
                <a:tc>
                  <a:txBody>
                    <a:bodyPr/>
                    <a:lstStyle/>
                    <a:p>
                      <a:r>
                        <a:rPr lang="en-US" dirty="0"/>
                        <a:t>CMAQ v5.3.1</a:t>
                      </a:r>
                    </a:p>
                  </a:txBody>
                  <a:tcPr/>
                </a:tc>
                <a:extLst>
                  <a:ext uri="{0D108BD9-81ED-4DB2-BD59-A6C34878D82A}">
                    <a16:rowId xmlns:a16="http://schemas.microsoft.com/office/drawing/2014/main" val="2014653789"/>
                  </a:ext>
                </a:extLst>
              </a:tr>
              <a:tr h="412887">
                <a:tc>
                  <a:txBody>
                    <a:bodyPr/>
                    <a:lstStyle/>
                    <a:p>
                      <a:r>
                        <a:rPr lang="en-US" dirty="0"/>
                        <a:t>Science Option</a:t>
                      </a:r>
                    </a:p>
                  </a:txBody>
                  <a:tcPr/>
                </a:tc>
                <a:tc>
                  <a:txBody>
                    <a:bodyPr/>
                    <a:lstStyle/>
                    <a:p>
                      <a:r>
                        <a:rPr lang="en-US" dirty="0"/>
                        <a:t>Offline </a:t>
                      </a:r>
                      <a:r>
                        <a:rPr lang="en-US" dirty="0" err="1"/>
                        <a:t>beis</a:t>
                      </a:r>
                      <a:r>
                        <a:rPr lang="en-US" dirty="0"/>
                        <a:t>, no </a:t>
                      </a:r>
                      <a:r>
                        <a:rPr lang="en-US" dirty="0" err="1"/>
                        <a:t>WBDust</a:t>
                      </a:r>
                      <a:r>
                        <a:rPr lang="en-US" dirty="0"/>
                        <a:t> model, no lightning NOx, M3dry, NH3 bidi</a:t>
                      </a:r>
                    </a:p>
                  </a:txBody>
                  <a:tcPr/>
                </a:tc>
                <a:extLst>
                  <a:ext uri="{0D108BD9-81ED-4DB2-BD59-A6C34878D82A}">
                    <a16:rowId xmlns:a16="http://schemas.microsoft.com/office/drawing/2014/main" val="2591633034"/>
                  </a:ext>
                </a:extLst>
              </a:tr>
              <a:tr h="4128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Modeling years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2016 and 2023</a:t>
                      </a:r>
                    </a:p>
                  </a:txBody>
                  <a:tcPr/>
                </a:tc>
                <a:extLst>
                  <a:ext uri="{0D108BD9-81ED-4DB2-BD59-A6C34878D82A}">
                    <a16:rowId xmlns:a16="http://schemas.microsoft.com/office/drawing/2014/main" val="3156206025"/>
                  </a:ext>
                </a:extLst>
              </a:tr>
            </a:tbl>
          </a:graphicData>
        </a:graphic>
      </p:graphicFrame>
    </p:spTree>
    <p:extLst>
      <p:ext uri="{BB962C8B-B14F-4D97-AF65-F5344CB8AC3E}">
        <p14:creationId xmlns:p14="http://schemas.microsoft.com/office/powerpoint/2010/main" val="16941807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7" descr="A picture containing text, map&#10;&#10;Description automatically generated">
            <a:extLst>
              <a:ext uri="{FF2B5EF4-FFF2-40B4-BE49-F238E27FC236}">
                <a16:creationId xmlns:a16="http://schemas.microsoft.com/office/drawing/2014/main" id="{DCD3971F-2E1E-45A2-BBAF-4DAEFDD1A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6435" y="3421567"/>
            <a:ext cx="4424287" cy="3441112"/>
          </a:xfrm>
          <a:prstGeom prst="rect">
            <a:avLst/>
          </a:prstGeom>
        </p:spPr>
      </p:pic>
      <p:sp>
        <p:nvSpPr>
          <p:cNvPr id="3" name="Slide Number Placeholder 2">
            <a:extLst>
              <a:ext uri="{FF2B5EF4-FFF2-40B4-BE49-F238E27FC236}">
                <a16:creationId xmlns:a16="http://schemas.microsoft.com/office/drawing/2014/main" id="{9921E839-014E-4F43-9CC3-56ADB0FA694D}"/>
              </a:ext>
            </a:extLst>
          </p:cNvPr>
          <p:cNvSpPr>
            <a:spLocks noGrp="1"/>
          </p:cNvSpPr>
          <p:nvPr>
            <p:ph type="sldNum" sz="quarter" idx="12"/>
          </p:nvPr>
        </p:nvSpPr>
        <p:spPr/>
        <p:txBody>
          <a:bodyPr/>
          <a:lstStyle/>
          <a:p>
            <a:fld id="{61C894BD-DCE2-4A96-A9AF-225BBEAC2A40}" type="slidenum">
              <a:rPr lang="en-US" smtClean="0"/>
              <a:pPr/>
              <a:t>81</a:t>
            </a:fld>
            <a:endParaRPr lang="en-US"/>
          </a:p>
        </p:txBody>
      </p:sp>
      <p:pic>
        <p:nvPicPr>
          <p:cNvPr id="5" name="Content Placeholder 5" descr="A close up of a map&#10;&#10;Description automatically generated">
            <a:extLst>
              <a:ext uri="{FF2B5EF4-FFF2-40B4-BE49-F238E27FC236}">
                <a16:creationId xmlns:a16="http://schemas.microsoft.com/office/drawing/2014/main" id="{87326F30-587C-485E-9FB2-45CB64E7D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5901" y="172105"/>
            <a:ext cx="4424287" cy="3441112"/>
          </a:xfrm>
          <a:prstGeom prst="rect">
            <a:avLst/>
          </a:prstGeom>
        </p:spPr>
      </p:pic>
      <p:pic>
        <p:nvPicPr>
          <p:cNvPr id="6" name="Content Placeholder 7" descr="A picture containing text, map&#10;&#10;Description automatically generated">
            <a:extLst>
              <a:ext uri="{FF2B5EF4-FFF2-40B4-BE49-F238E27FC236}">
                <a16:creationId xmlns:a16="http://schemas.microsoft.com/office/drawing/2014/main" id="{4CB60292-9D82-43D9-A634-5ABC2C55D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5901" y="3429000"/>
            <a:ext cx="4424287" cy="3441112"/>
          </a:xfrm>
          <a:prstGeom prst="rect">
            <a:avLst/>
          </a:prstGeom>
        </p:spPr>
      </p:pic>
      <p:pic>
        <p:nvPicPr>
          <p:cNvPr id="7" name="Content Placeholder 15" descr="A close up of a map&#10;&#10;Description automatically generated">
            <a:extLst>
              <a:ext uri="{FF2B5EF4-FFF2-40B4-BE49-F238E27FC236}">
                <a16:creationId xmlns:a16="http://schemas.microsoft.com/office/drawing/2014/main" id="{EBA327C7-0B28-4F5F-B4FB-AE2F2B787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6435" y="172105"/>
            <a:ext cx="4424287" cy="3441112"/>
          </a:xfrm>
          <a:prstGeom prst="rect">
            <a:avLst/>
          </a:prstGeom>
        </p:spPr>
      </p:pic>
      <p:sp>
        <p:nvSpPr>
          <p:cNvPr id="9" name="TextBox 8">
            <a:extLst>
              <a:ext uri="{FF2B5EF4-FFF2-40B4-BE49-F238E27FC236}">
                <a16:creationId xmlns:a16="http://schemas.microsoft.com/office/drawing/2014/main" id="{1975C900-AE9E-40EA-8A2F-354C96DCF49F}"/>
              </a:ext>
            </a:extLst>
          </p:cNvPr>
          <p:cNvSpPr txBox="1"/>
          <p:nvPr/>
        </p:nvSpPr>
        <p:spPr>
          <a:xfrm>
            <a:off x="3170863" y="-33625"/>
            <a:ext cx="4432054" cy="400110"/>
          </a:xfrm>
          <a:prstGeom prst="rect">
            <a:avLst/>
          </a:prstGeom>
          <a:noFill/>
        </p:spPr>
        <p:txBody>
          <a:bodyPr wrap="square" rtlCol="0">
            <a:spAutoFit/>
          </a:bodyPr>
          <a:lstStyle/>
          <a:p>
            <a:r>
              <a:rPr lang="en-US" sz="2000" b="1" dirty="0">
                <a:solidFill>
                  <a:schemeClr val="accent1"/>
                </a:solidFill>
              </a:rPr>
              <a:t>CMAQ v5.3.1, 2016fh, EPA EGU</a:t>
            </a:r>
          </a:p>
        </p:txBody>
      </p:sp>
      <p:sp>
        <p:nvSpPr>
          <p:cNvPr id="10" name="TextBox 9">
            <a:extLst>
              <a:ext uri="{FF2B5EF4-FFF2-40B4-BE49-F238E27FC236}">
                <a16:creationId xmlns:a16="http://schemas.microsoft.com/office/drawing/2014/main" id="{267F1A9C-F4EC-4DD3-B436-2C8FC0B33CB5}"/>
              </a:ext>
            </a:extLst>
          </p:cNvPr>
          <p:cNvSpPr txBox="1"/>
          <p:nvPr/>
        </p:nvSpPr>
        <p:spPr>
          <a:xfrm>
            <a:off x="1795080" y="1571119"/>
            <a:ext cx="1676402" cy="461665"/>
          </a:xfrm>
          <a:prstGeom prst="rect">
            <a:avLst/>
          </a:prstGeom>
          <a:noFill/>
        </p:spPr>
        <p:txBody>
          <a:bodyPr wrap="square" rtlCol="0">
            <a:spAutoFit/>
          </a:bodyPr>
          <a:lstStyle/>
          <a:p>
            <a:r>
              <a:rPr lang="en-US" sz="2400" b="1" dirty="0">
                <a:solidFill>
                  <a:schemeClr val="accent1"/>
                </a:solidFill>
              </a:rPr>
              <a:t>May-Jun</a:t>
            </a:r>
          </a:p>
        </p:txBody>
      </p:sp>
      <p:sp>
        <p:nvSpPr>
          <p:cNvPr id="11" name="TextBox 10">
            <a:extLst>
              <a:ext uri="{FF2B5EF4-FFF2-40B4-BE49-F238E27FC236}">
                <a16:creationId xmlns:a16="http://schemas.microsoft.com/office/drawing/2014/main" id="{4D9015C1-603A-4483-8BD8-B33217E2F9E0}"/>
              </a:ext>
            </a:extLst>
          </p:cNvPr>
          <p:cNvSpPr txBox="1"/>
          <p:nvPr/>
        </p:nvSpPr>
        <p:spPr>
          <a:xfrm>
            <a:off x="1795082" y="4610602"/>
            <a:ext cx="1447800" cy="461665"/>
          </a:xfrm>
          <a:prstGeom prst="rect">
            <a:avLst/>
          </a:prstGeom>
          <a:noFill/>
        </p:spPr>
        <p:txBody>
          <a:bodyPr wrap="square" rtlCol="0">
            <a:spAutoFit/>
          </a:bodyPr>
          <a:lstStyle/>
          <a:p>
            <a:r>
              <a:rPr lang="en-US" sz="2400" b="1" dirty="0">
                <a:solidFill>
                  <a:schemeClr val="accent1"/>
                </a:solidFill>
              </a:rPr>
              <a:t>Jul-Aug</a:t>
            </a:r>
          </a:p>
        </p:txBody>
      </p:sp>
      <p:sp>
        <p:nvSpPr>
          <p:cNvPr id="12" name="TextBox 11">
            <a:extLst>
              <a:ext uri="{FF2B5EF4-FFF2-40B4-BE49-F238E27FC236}">
                <a16:creationId xmlns:a16="http://schemas.microsoft.com/office/drawing/2014/main" id="{D8FB0814-F334-4F1A-8B95-4615D09D9DBA}"/>
              </a:ext>
            </a:extLst>
          </p:cNvPr>
          <p:cNvSpPr txBox="1"/>
          <p:nvPr/>
        </p:nvSpPr>
        <p:spPr>
          <a:xfrm>
            <a:off x="7755468" y="-33625"/>
            <a:ext cx="4467777" cy="400110"/>
          </a:xfrm>
          <a:prstGeom prst="rect">
            <a:avLst/>
          </a:prstGeom>
          <a:noFill/>
        </p:spPr>
        <p:txBody>
          <a:bodyPr wrap="square" rtlCol="0">
            <a:spAutoFit/>
          </a:bodyPr>
          <a:lstStyle/>
          <a:p>
            <a:r>
              <a:rPr lang="en-US" sz="2000" b="1" dirty="0">
                <a:solidFill>
                  <a:schemeClr val="accent1"/>
                </a:solidFill>
              </a:rPr>
              <a:t>CMAQ v5.3.1, 2016fh, ERTAC EGU</a:t>
            </a:r>
          </a:p>
        </p:txBody>
      </p:sp>
      <p:sp>
        <p:nvSpPr>
          <p:cNvPr id="13" name="Rectangle 12">
            <a:extLst>
              <a:ext uri="{FF2B5EF4-FFF2-40B4-BE49-F238E27FC236}">
                <a16:creationId xmlns:a16="http://schemas.microsoft.com/office/drawing/2014/main" id="{390EC2E5-8694-428E-8BBF-103B4CAD4147}"/>
              </a:ext>
            </a:extLst>
          </p:cNvPr>
          <p:cNvSpPr/>
          <p:nvPr/>
        </p:nvSpPr>
        <p:spPr>
          <a:xfrm>
            <a:off x="-1" y="66234"/>
            <a:ext cx="3242883" cy="2092881"/>
          </a:xfrm>
          <a:prstGeom prst="rect">
            <a:avLst/>
          </a:prstGeom>
        </p:spPr>
        <p:txBody>
          <a:bodyPr wrap="square">
            <a:spAutoFit/>
          </a:bodyPr>
          <a:lstStyle/>
          <a:p>
            <a:r>
              <a:rPr lang="en-US" sz="2600" dirty="0"/>
              <a:t>Daily max 8 hour (MDA8) ozone</a:t>
            </a:r>
          </a:p>
          <a:p>
            <a:r>
              <a:rPr lang="en-US" sz="2600" dirty="0"/>
              <a:t>Mean Bias </a:t>
            </a:r>
          </a:p>
          <a:p>
            <a:r>
              <a:rPr lang="en-US" sz="2600" dirty="0"/>
              <a:t>with 60 ppb threshold</a:t>
            </a:r>
          </a:p>
        </p:txBody>
      </p:sp>
    </p:spTree>
    <p:extLst>
      <p:ext uri="{BB962C8B-B14F-4D97-AF65-F5344CB8AC3E}">
        <p14:creationId xmlns:p14="http://schemas.microsoft.com/office/powerpoint/2010/main" val="8210277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D98904-B0BC-43F4-BE35-945687101B1A}"/>
              </a:ext>
            </a:extLst>
          </p:cNvPr>
          <p:cNvSpPr>
            <a:spLocks noGrp="1"/>
          </p:cNvSpPr>
          <p:nvPr>
            <p:ph type="sldNum" sz="quarter" idx="12"/>
          </p:nvPr>
        </p:nvSpPr>
        <p:spPr/>
        <p:txBody>
          <a:bodyPr/>
          <a:lstStyle/>
          <a:p>
            <a:fld id="{61C894BD-DCE2-4A96-A9AF-225BBEAC2A40}" type="slidenum">
              <a:rPr lang="en-US" smtClean="0"/>
              <a:pPr/>
              <a:t>82</a:t>
            </a:fld>
            <a:endParaRPr lang="en-US"/>
          </a:p>
        </p:txBody>
      </p:sp>
      <p:sp>
        <p:nvSpPr>
          <p:cNvPr id="3" name="Title 2">
            <a:extLst>
              <a:ext uri="{FF2B5EF4-FFF2-40B4-BE49-F238E27FC236}">
                <a16:creationId xmlns:a16="http://schemas.microsoft.com/office/drawing/2014/main" id="{97154CB8-0F1E-43CD-AAFA-B5F98E719579}"/>
              </a:ext>
            </a:extLst>
          </p:cNvPr>
          <p:cNvSpPr>
            <a:spLocks noGrp="1"/>
          </p:cNvSpPr>
          <p:nvPr>
            <p:ph type="title"/>
          </p:nvPr>
        </p:nvSpPr>
        <p:spPr>
          <a:xfrm>
            <a:off x="609600" y="274638"/>
            <a:ext cx="10572401" cy="1143000"/>
          </a:xfrm>
        </p:spPr>
        <p:txBody>
          <a:bodyPr>
            <a:noAutofit/>
          </a:bodyPr>
          <a:lstStyle/>
          <a:p>
            <a:r>
              <a:rPr lang="en-US" sz="3900" dirty="0"/>
              <a:t>Comparisons of average hourly ozone in </a:t>
            </a:r>
            <a:br>
              <a:rPr lang="en-US" sz="3900" dirty="0"/>
            </a:br>
            <a:r>
              <a:rPr lang="en-US" sz="3900" dirty="0"/>
              <a:t>Nonattainment Areas in Northeast</a:t>
            </a:r>
          </a:p>
        </p:txBody>
      </p:sp>
      <p:pic>
        <p:nvPicPr>
          <p:cNvPr id="5" name="Content Placeholder 6">
            <a:extLst>
              <a:ext uri="{FF2B5EF4-FFF2-40B4-BE49-F238E27FC236}">
                <a16:creationId xmlns:a16="http://schemas.microsoft.com/office/drawing/2014/main" id="{5A61975F-063E-4595-BC0D-59CCBFD2AC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9530" y="62818"/>
            <a:ext cx="1762470" cy="1566640"/>
          </a:xfrm>
          <a:prstGeom prst="rect">
            <a:avLst/>
          </a:prstGeom>
        </p:spPr>
      </p:pic>
      <p:pic>
        <p:nvPicPr>
          <p:cNvPr id="6" name="Content Placeholder 7" descr="A close up of a map&#10;&#10;Description automatically generated">
            <a:extLst>
              <a:ext uri="{FF2B5EF4-FFF2-40B4-BE49-F238E27FC236}">
                <a16:creationId xmlns:a16="http://schemas.microsoft.com/office/drawing/2014/main" id="{09C69F60-7E28-48F1-999A-48DB95CF7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05744"/>
            <a:ext cx="5181600" cy="2590800"/>
          </a:xfrm>
          <a:prstGeom prst="rect">
            <a:avLst/>
          </a:prstGeom>
        </p:spPr>
      </p:pic>
      <p:pic>
        <p:nvPicPr>
          <p:cNvPr id="7" name="Content Placeholder 9" descr="A picture containing game&#10;&#10;Description automatically generated">
            <a:extLst>
              <a:ext uri="{FF2B5EF4-FFF2-40B4-BE49-F238E27FC236}">
                <a16:creationId xmlns:a16="http://schemas.microsoft.com/office/drawing/2014/main" id="{7DE9A0FC-A15A-46EC-B6B9-7F08F180D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1505744"/>
            <a:ext cx="5181600" cy="2590800"/>
          </a:xfrm>
          <a:prstGeom prst="rect">
            <a:avLst/>
          </a:prstGeom>
        </p:spPr>
      </p:pic>
      <p:pic>
        <p:nvPicPr>
          <p:cNvPr id="8" name="Content Placeholder 5" descr="A close up of a mans face&#10;&#10;Description automatically generated">
            <a:extLst>
              <a:ext uri="{FF2B5EF4-FFF2-40B4-BE49-F238E27FC236}">
                <a16:creationId xmlns:a16="http://schemas.microsoft.com/office/drawing/2014/main" id="{81CDB729-8E4D-418A-85E9-B27FB6224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4267200"/>
            <a:ext cx="5181600" cy="2590800"/>
          </a:xfrm>
          <a:prstGeom prst="rect">
            <a:avLst/>
          </a:prstGeom>
        </p:spPr>
      </p:pic>
      <p:pic>
        <p:nvPicPr>
          <p:cNvPr id="9" name="Content Placeholder 7" descr="A close up of a map&#10;&#10;Description automatically generated">
            <a:extLst>
              <a:ext uri="{FF2B5EF4-FFF2-40B4-BE49-F238E27FC236}">
                <a16:creationId xmlns:a16="http://schemas.microsoft.com/office/drawing/2014/main" id="{4CD02388-DBFA-43E1-8775-3A3B560C57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200" y="4267200"/>
            <a:ext cx="5181600" cy="2590800"/>
          </a:xfrm>
          <a:prstGeom prst="rect">
            <a:avLst/>
          </a:prstGeom>
        </p:spPr>
      </p:pic>
      <p:sp>
        <p:nvSpPr>
          <p:cNvPr id="10" name="TextBox 9">
            <a:extLst>
              <a:ext uri="{FF2B5EF4-FFF2-40B4-BE49-F238E27FC236}">
                <a16:creationId xmlns:a16="http://schemas.microsoft.com/office/drawing/2014/main" id="{ADD9B80C-8724-418B-B713-52AAFF2C4A67}"/>
              </a:ext>
            </a:extLst>
          </p:cNvPr>
          <p:cNvSpPr txBox="1"/>
          <p:nvPr/>
        </p:nvSpPr>
        <p:spPr>
          <a:xfrm>
            <a:off x="4813285" y="1762162"/>
            <a:ext cx="1034716" cy="461665"/>
          </a:xfrm>
          <a:prstGeom prst="rect">
            <a:avLst/>
          </a:prstGeom>
          <a:noFill/>
        </p:spPr>
        <p:txBody>
          <a:bodyPr wrap="square" rtlCol="0">
            <a:spAutoFit/>
          </a:bodyPr>
          <a:lstStyle/>
          <a:p>
            <a:r>
              <a:rPr lang="en-US" sz="2400" dirty="0">
                <a:solidFill>
                  <a:schemeClr val="tx2"/>
                </a:solidFill>
              </a:rPr>
              <a:t>MAY</a:t>
            </a:r>
          </a:p>
        </p:txBody>
      </p:sp>
      <p:sp>
        <p:nvSpPr>
          <p:cNvPr id="11" name="TextBox 10">
            <a:extLst>
              <a:ext uri="{FF2B5EF4-FFF2-40B4-BE49-F238E27FC236}">
                <a16:creationId xmlns:a16="http://schemas.microsoft.com/office/drawing/2014/main" id="{D5A3D856-FCB3-4A99-848D-EBD2E2BDCB83}"/>
              </a:ext>
            </a:extLst>
          </p:cNvPr>
          <p:cNvSpPr txBox="1"/>
          <p:nvPr/>
        </p:nvSpPr>
        <p:spPr>
          <a:xfrm>
            <a:off x="4813285" y="4469045"/>
            <a:ext cx="1034716" cy="461665"/>
          </a:xfrm>
          <a:prstGeom prst="rect">
            <a:avLst/>
          </a:prstGeom>
          <a:noFill/>
        </p:spPr>
        <p:txBody>
          <a:bodyPr wrap="square" rtlCol="0">
            <a:spAutoFit/>
          </a:bodyPr>
          <a:lstStyle/>
          <a:p>
            <a:r>
              <a:rPr lang="en-US" sz="2400" dirty="0">
                <a:solidFill>
                  <a:schemeClr val="tx2"/>
                </a:solidFill>
              </a:rPr>
              <a:t>JULY</a:t>
            </a:r>
          </a:p>
        </p:txBody>
      </p:sp>
      <p:sp>
        <p:nvSpPr>
          <p:cNvPr id="12" name="TextBox 11">
            <a:extLst>
              <a:ext uri="{FF2B5EF4-FFF2-40B4-BE49-F238E27FC236}">
                <a16:creationId xmlns:a16="http://schemas.microsoft.com/office/drawing/2014/main" id="{2861E670-45A6-4BC9-96EE-D18244A498DB}"/>
              </a:ext>
            </a:extLst>
          </p:cNvPr>
          <p:cNvSpPr txBox="1"/>
          <p:nvPr/>
        </p:nvSpPr>
        <p:spPr>
          <a:xfrm>
            <a:off x="10147285" y="1800114"/>
            <a:ext cx="1034716" cy="461665"/>
          </a:xfrm>
          <a:prstGeom prst="rect">
            <a:avLst/>
          </a:prstGeom>
          <a:noFill/>
        </p:spPr>
        <p:txBody>
          <a:bodyPr wrap="square" rtlCol="0">
            <a:spAutoFit/>
          </a:bodyPr>
          <a:lstStyle/>
          <a:p>
            <a:r>
              <a:rPr lang="en-US" sz="2400" dirty="0">
                <a:solidFill>
                  <a:schemeClr val="tx2"/>
                </a:solidFill>
              </a:rPr>
              <a:t>JUNE</a:t>
            </a:r>
          </a:p>
        </p:txBody>
      </p:sp>
      <p:sp>
        <p:nvSpPr>
          <p:cNvPr id="13" name="TextBox 12">
            <a:extLst>
              <a:ext uri="{FF2B5EF4-FFF2-40B4-BE49-F238E27FC236}">
                <a16:creationId xmlns:a16="http://schemas.microsoft.com/office/drawing/2014/main" id="{51756C3F-652A-4B1C-856F-CB92F5F9E84B}"/>
              </a:ext>
            </a:extLst>
          </p:cNvPr>
          <p:cNvSpPr txBox="1"/>
          <p:nvPr/>
        </p:nvSpPr>
        <p:spPr>
          <a:xfrm>
            <a:off x="9994885" y="4506997"/>
            <a:ext cx="1511315" cy="461665"/>
          </a:xfrm>
          <a:prstGeom prst="rect">
            <a:avLst/>
          </a:prstGeom>
          <a:noFill/>
        </p:spPr>
        <p:txBody>
          <a:bodyPr wrap="square" rtlCol="0">
            <a:spAutoFit/>
          </a:bodyPr>
          <a:lstStyle/>
          <a:p>
            <a:r>
              <a:rPr lang="en-US" sz="2400" dirty="0">
                <a:solidFill>
                  <a:schemeClr val="tx2"/>
                </a:solidFill>
              </a:rPr>
              <a:t>AUGUST</a:t>
            </a:r>
          </a:p>
        </p:txBody>
      </p:sp>
    </p:spTree>
    <p:extLst>
      <p:ext uri="{BB962C8B-B14F-4D97-AF65-F5344CB8AC3E}">
        <p14:creationId xmlns:p14="http://schemas.microsoft.com/office/powerpoint/2010/main" val="13763980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DFB81915-33D0-4CEB-AFA3-0F9D95513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488" y="791039"/>
            <a:ext cx="7367024" cy="6066961"/>
          </a:xfrm>
          <a:prstGeom prst="rect">
            <a:avLst/>
          </a:prstGeom>
        </p:spPr>
      </p:pic>
      <p:sp>
        <p:nvSpPr>
          <p:cNvPr id="3" name="Slide Number Placeholder 2">
            <a:extLst>
              <a:ext uri="{FF2B5EF4-FFF2-40B4-BE49-F238E27FC236}">
                <a16:creationId xmlns:a16="http://schemas.microsoft.com/office/drawing/2014/main" id="{38C8EB86-91D1-4FCB-9E08-5D1E0445DCB1}"/>
              </a:ext>
            </a:extLst>
          </p:cNvPr>
          <p:cNvSpPr>
            <a:spLocks noGrp="1"/>
          </p:cNvSpPr>
          <p:nvPr>
            <p:ph type="sldNum" sz="quarter" idx="12"/>
          </p:nvPr>
        </p:nvSpPr>
        <p:spPr/>
        <p:txBody>
          <a:bodyPr/>
          <a:lstStyle/>
          <a:p>
            <a:fld id="{61C894BD-DCE2-4A96-A9AF-225BBEAC2A40}" type="slidenum">
              <a:rPr lang="en-US" smtClean="0"/>
              <a:pPr/>
              <a:t>83</a:t>
            </a:fld>
            <a:endParaRPr lang="en-US"/>
          </a:p>
        </p:txBody>
      </p:sp>
      <p:sp>
        <p:nvSpPr>
          <p:cNvPr id="4" name="Title 3">
            <a:extLst>
              <a:ext uri="{FF2B5EF4-FFF2-40B4-BE49-F238E27FC236}">
                <a16:creationId xmlns:a16="http://schemas.microsoft.com/office/drawing/2014/main" id="{9DCA9E9E-E33C-4003-BD86-10698C269FBA}"/>
              </a:ext>
            </a:extLst>
          </p:cNvPr>
          <p:cNvSpPr>
            <a:spLocks noGrp="1"/>
          </p:cNvSpPr>
          <p:nvPr>
            <p:ph type="title"/>
          </p:nvPr>
        </p:nvSpPr>
        <p:spPr/>
        <p:txBody>
          <a:bodyPr/>
          <a:lstStyle/>
          <a:p>
            <a:r>
              <a:rPr lang="en-US" dirty="0"/>
              <a:t>Location of selected sites</a:t>
            </a:r>
          </a:p>
        </p:txBody>
      </p:sp>
    </p:spTree>
    <p:extLst>
      <p:ext uri="{BB962C8B-B14F-4D97-AF65-F5344CB8AC3E}">
        <p14:creationId xmlns:p14="http://schemas.microsoft.com/office/powerpoint/2010/main" val="17164375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965E966-777D-438D-8568-2CBA0819F701}"/>
              </a:ext>
            </a:extLst>
          </p:cNvPr>
          <p:cNvGrpSpPr/>
          <p:nvPr/>
        </p:nvGrpSpPr>
        <p:grpSpPr>
          <a:xfrm>
            <a:off x="941696" y="1255593"/>
            <a:ext cx="10392115" cy="2943281"/>
            <a:chOff x="805218" y="1190705"/>
            <a:chExt cx="10528593" cy="3008170"/>
          </a:xfrm>
        </p:grpSpPr>
        <p:pic>
          <p:nvPicPr>
            <p:cNvPr id="18" name="Picture 17">
              <a:extLst>
                <a:ext uri="{FF2B5EF4-FFF2-40B4-BE49-F238E27FC236}">
                  <a16:creationId xmlns:a16="http://schemas.microsoft.com/office/drawing/2014/main" id="{FCC44DEA-CEBF-4D29-B93C-C1DDA9D67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218" y="1190705"/>
              <a:ext cx="10528593" cy="3008170"/>
            </a:xfrm>
            <a:prstGeom prst="rect">
              <a:avLst/>
            </a:prstGeom>
          </p:spPr>
        </p:pic>
        <p:sp>
          <p:nvSpPr>
            <p:cNvPr id="11" name="TextBox 10">
              <a:extLst>
                <a:ext uri="{FF2B5EF4-FFF2-40B4-BE49-F238E27FC236}">
                  <a16:creationId xmlns:a16="http://schemas.microsoft.com/office/drawing/2014/main" id="{4D905305-B6D3-4193-9C95-BF8107976261}"/>
                </a:ext>
              </a:extLst>
            </p:cNvPr>
            <p:cNvSpPr txBox="1"/>
            <p:nvPr/>
          </p:nvSpPr>
          <p:spPr>
            <a:xfrm>
              <a:off x="4476432" y="1604143"/>
              <a:ext cx="2825516" cy="369332"/>
            </a:xfrm>
            <a:prstGeom prst="rect">
              <a:avLst/>
            </a:prstGeom>
            <a:noFill/>
          </p:spPr>
          <p:txBody>
            <a:bodyPr wrap="square" rtlCol="0">
              <a:spAutoFit/>
            </a:bodyPr>
            <a:lstStyle/>
            <a:p>
              <a:r>
                <a:rPr lang="en-US" dirty="0">
                  <a:solidFill>
                    <a:schemeClr val="accent1"/>
                  </a:solidFill>
                </a:rPr>
                <a:t>Queens College, NY</a:t>
              </a:r>
            </a:p>
          </p:txBody>
        </p:sp>
      </p:grpSp>
      <p:sp>
        <p:nvSpPr>
          <p:cNvPr id="3" name="Slide Number Placeholder 2">
            <a:extLst>
              <a:ext uri="{FF2B5EF4-FFF2-40B4-BE49-F238E27FC236}">
                <a16:creationId xmlns:a16="http://schemas.microsoft.com/office/drawing/2014/main" id="{2C4A4851-EEE1-483A-928E-9545FE7F8D9A}"/>
              </a:ext>
            </a:extLst>
          </p:cNvPr>
          <p:cNvSpPr>
            <a:spLocks noGrp="1"/>
          </p:cNvSpPr>
          <p:nvPr>
            <p:ph type="sldNum" sz="quarter" idx="12"/>
          </p:nvPr>
        </p:nvSpPr>
        <p:spPr/>
        <p:txBody>
          <a:bodyPr/>
          <a:lstStyle/>
          <a:p>
            <a:fld id="{61C894BD-DCE2-4A96-A9AF-225BBEAC2A40}" type="slidenum">
              <a:rPr lang="en-US" smtClean="0"/>
              <a:pPr/>
              <a:t>84</a:t>
            </a:fld>
            <a:endParaRPr lang="en-US"/>
          </a:p>
        </p:txBody>
      </p:sp>
      <p:sp>
        <p:nvSpPr>
          <p:cNvPr id="4" name="Title 3">
            <a:extLst>
              <a:ext uri="{FF2B5EF4-FFF2-40B4-BE49-F238E27FC236}">
                <a16:creationId xmlns:a16="http://schemas.microsoft.com/office/drawing/2014/main" id="{95215369-5BE2-4743-B29D-52DCE803BDF8}"/>
              </a:ext>
            </a:extLst>
          </p:cNvPr>
          <p:cNvSpPr>
            <a:spLocks noGrp="1"/>
          </p:cNvSpPr>
          <p:nvPr>
            <p:ph type="title"/>
          </p:nvPr>
        </p:nvSpPr>
        <p:spPr/>
        <p:txBody>
          <a:bodyPr>
            <a:normAutofit fontScale="90000"/>
          </a:bodyPr>
          <a:lstStyle/>
          <a:p>
            <a:pPr algn="ctr"/>
            <a:r>
              <a:rPr lang="en-US" sz="4400" dirty="0"/>
              <a:t>MDA8 ozone time series </a:t>
            </a:r>
            <a:br>
              <a:rPr lang="en-US" sz="4400" dirty="0"/>
            </a:br>
            <a:r>
              <a:rPr lang="en-US" sz="4400" dirty="0" err="1"/>
              <a:t>obs</a:t>
            </a:r>
            <a:r>
              <a:rPr lang="en-US" sz="4400" dirty="0"/>
              <a:t> vs mod</a:t>
            </a:r>
            <a:endParaRPr lang="en-US" dirty="0"/>
          </a:p>
        </p:txBody>
      </p:sp>
      <p:grpSp>
        <p:nvGrpSpPr>
          <p:cNvPr id="2" name="Group 1">
            <a:extLst>
              <a:ext uri="{FF2B5EF4-FFF2-40B4-BE49-F238E27FC236}">
                <a16:creationId xmlns:a16="http://schemas.microsoft.com/office/drawing/2014/main" id="{BEC7B394-9A78-4B53-A794-F36EAAE66876}"/>
              </a:ext>
            </a:extLst>
          </p:cNvPr>
          <p:cNvGrpSpPr/>
          <p:nvPr/>
        </p:nvGrpSpPr>
        <p:grpSpPr>
          <a:xfrm>
            <a:off x="941698" y="3914718"/>
            <a:ext cx="10392114" cy="2943281"/>
            <a:chOff x="805220" y="3849830"/>
            <a:chExt cx="10528592" cy="3008170"/>
          </a:xfrm>
        </p:grpSpPr>
        <p:pic>
          <p:nvPicPr>
            <p:cNvPr id="22" name="Picture 21">
              <a:extLst>
                <a:ext uri="{FF2B5EF4-FFF2-40B4-BE49-F238E27FC236}">
                  <a16:creationId xmlns:a16="http://schemas.microsoft.com/office/drawing/2014/main" id="{EFF95144-B2DF-422D-BA5D-79DD3F4C4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220" y="3849830"/>
              <a:ext cx="10528592" cy="3008170"/>
            </a:xfrm>
            <a:prstGeom prst="rect">
              <a:avLst/>
            </a:prstGeom>
          </p:spPr>
        </p:pic>
        <p:sp>
          <p:nvSpPr>
            <p:cNvPr id="16" name="TextBox 15">
              <a:extLst>
                <a:ext uri="{FF2B5EF4-FFF2-40B4-BE49-F238E27FC236}">
                  <a16:creationId xmlns:a16="http://schemas.microsoft.com/office/drawing/2014/main" id="{40B0E01C-894D-4B44-8D30-488EC23C441D}"/>
                </a:ext>
              </a:extLst>
            </p:cNvPr>
            <p:cNvSpPr txBox="1"/>
            <p:nvPr/>
          </p:nvSpPr>
          <p:spPr>
            <a:xfrm>
              <a:off x="4476432" y="4262478"/>
              <a:ext cx="2827541" cy="369332"/>
            </a:xfrm>
            <a:prstGeom prst="rect">
              <a:avLst/>
            </a:prstGeom>
            <a:noFill/>
          </p:spPr>
          <p:txBody>
            <a:bodyPr wrap="square" rtlCol="0">
              <a:spAutoFit/>
            </a:bodyPr>
            <a:lstStyle/>
            <a:p>
              <a:r>
                <a:rPr lang="en-US" dirty="0">
                  <a:solidFill>
                    <a:schemeClr val="accent1"/>
                  </a:solidFill>
                </a:rPr>
                <a:t>Pfizer Lab, NY</a:t>
              </a:r>
            </a:p>
          </p:txBody>
        </p:sp>
      </p:grpSp>
    </p:spTree>
    <p:extLst>
      <p:ext uri="{BB962C8B-B14F-4D97-AF65-F5344CB8AC3E}">
        <p14:creationId xmlns:p14="http://schemas.microsoft.com/office/powerpoint/2010/main" val="7840131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B121A0D-16EB-4D1D-9D6B-1A2B971D3916}"/>
              </a:ext>
            </a:extLst>
          </p:cNvPr>
          <p:cNvGrpSpPr/>
          <p:nvPr/>
        </p:nvGrpSpPr>
        <p:grpSpPr>
          <a:xfrm>
            <a:off x="941696" y="1168642"/>
            <a:ext cx="10392116" cy="2969177"/>
            <a:chOff x="941696" y="1121664"/>
            <a:chExt cx="10392116" cy="2969177"/>
          </a:xfrm>
        </p:grpSpPr>
        <p:pic>
          <p:nvPicPr>
            <p:cNvPr id="5" name="Picture 4">
              <a:extLst>
                <a:ext uri="{FF2B5EF4-FFF2-40B4-BE49-F238E27FC236}">
                  <a16:creationId xmlns:a16="http://schemas.microsoft.com/office/drawing/2014/main" id="{8B552114-CE1E-4F87-BF34-C1D98111D1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696" y="1121664"/>
              <a:ext cx="10392116" cy="2969177"/>
            </a:xfrm>
            <a:prstGeom prst="rect">
              <a:avLst/>
            </a:prstGeom>
          </p:spPr>
        </p:pic>
        <p:sp>
          <p:nvSpPr>
            <p:cNvPr id="11" name="TextBox 10">
              <a:extLst>
                <a:ext uri="{FF2B5EF4-FFF2-40B4-BE49-F238E27FC236}">
                  <a16:creationId xmlns:a16="http://schemas.microsoft.com/office/drawing/2014/main" id="{4D905305-B6D3-4193-9C95-BF8107976261}"/>
                </a:ext>
              </a:extLst>
            </p:cNvPr>
            <p:cNvSpPr txBox="1"/>
            <p:nvPr/>
          </p:nvSpPr>
          <p:spPr>
            <a:xfrm>
              <a:off x="4560344" y="1538372"/>
              <a:ext cx="2825516" cy="369332"/>
            </a:xfrm>
            <a:prstGeom prst="rect">
              <a:avLst/>
            </a:prstGeom>
            <a:noFill/>
          </p:spPr>
          <p:txBody>
            <a:bodyPr wrap="square" rtlCol="0">
              <a:spAutoFit/>
            </a:bodyPr>
            <a:lstStyle/>
            <a:p>
              <a:r>
                <a:rPr lang="en-US" dirty="0">
                  <a:solidFill>
                    <a:schemeClr val="accent1"/>
                  </a:solidFill>
                </a:rPr>
                <a:t>Atlanta, GA</a:t>
              </a:r>
            </a:p>
          </p:txBody>
        </p:sp>
      </p:grpSp>
      <p:sp>
        <p:nvSpPr>
          <p:cNvPr id="3" name="Slide Number Placeholder 2">
            <a:extLst>
              <a:ext uri="{FF2B5EF4-FFF2-40B4-BE49-F238E27FC236}">
                <a16:creationId xmlns:a16="http://schemas.microsoft.com/office/drawing/2014/main" id="{2C4A4851-EEE1-483A-928E-9545FE7F8D9A}"/>
              </a:ext>
            </a:extLst>
          </p:cNvPr>
          <p:cNvSpPr>
            <a:spLocks noGrp="1"/>
          </p:cNvSpPr>
          <p:nvPr>
            <p:ph type="sldNum" sz="quarter" idx="12"/>
          </p:nvPr>
        </p:nvSpPr>
        <p:spPr/>
        <p:txBody>
          <a:bodyPr/>
          <a:lstStyle/>
          <a:p>
            <a:fld id="{61C894BD-DCE2-4A96-A9AF-225BBEAC2A40}" type="slidenum">
              <a:rPr lang="en-US" smtClean="0"/>
              <a:pPr/>
              <a:t>85</a:t>
            </a:fld>
            <a:endParaRPr lang="en-US"/>
          </a:p>
        </p:txBody>
      </p:sp>
      <p:sp>
        <p:nvSpPr>
          <p:cNvPr id="4" name="Title 3">
            <a:extLst>
              <a:ext uri="{FF2B5EF4-FFF2-40B4-BE49-F238E27FC236}">
                <a16:creationId xmlns:a16="http://schemas.microsoft.com/office/drawing/2014/main" id="{95215369-5BE2-4743-B29D-52DCE803BDF8}"/>
              </a:ext>
            </a:extLst>
          </p:cNvPr>
          <p:cNvSpPr>
            <a:spLocks noGrp="1"/>
          </p:cNvSpPr>
          <p:nvPr>
            <p:ph type="title"/>
          </p:nvPr>
        </p:nvSpPr>
        <p:spPr/>
        <p:txBody>
          <a:bodyPr>
            <a:normAutofit fontScale="90000"/>
          </a:bodyPr>
          <a:lstStyle/>
          <a:p>
            <a:pPr algn="ctr"/>
            <a:r>
              <a:rPr lang="en-US" sz="4400" dirty="0"/>
              <a:t>MDA8 ozone time series </a:t>
            </a:r>
            <a:br>
              <a:rPr lang="en-US" sz="4400" dirty="0"/>
            </a:br>
            <a:r>
              <a:rPr lang="en-US" sz="4400" dirty="0" err="1"/>
              <a:t>obs</a:t>
            </a:r>
            <a:r>
              <a:rPr lang="en-US" sz="4400" dirty="0"/>
              <a:t> vs mod</a:t>
            </a:r>
            <a:endParaRPr lang="en-US" dirty="0"/>
          </a:p>
        </p:txBody>
      </p:sp>
      <p:grpSp>
        <p:nvGrpSpPr>
          <p:cNvPr id="2" name="Group 1">
            <a:extLst>
              <a:ext uri="{FF2B5EF4-FFF2-40B4-BE49-F238E27FC236}">
                <a16:creationId xmlns:a16="http://schemas.microsoft.com/office/drawing/2014/main" id="{EFB82693-69F5-4A1E-ABC3-A375B6E083E1}"/>
              </a:ext>
            </a:extLst>
          </p:cNvPr>
          <p:cNvGrpSpPr/>
          <p:nvPr/>
        </p:nvGrpSpPr>
        <p:grpSpPr>
          <a:xfrm>
            <a:off x="941696" y="3888823"/>
            <a:ext cx="10392115" cy="2969177"/>
            <a:chOff x="941696" y="3888823"/>
            <a:chExt cx="10392115" cy="2969177"/>
          </a:xfrm>
        </p:grpSpPr>
        <p:pic>
          <p:nvPicPr>
            <p:cNvPr id="7" name="Picture 6">
              <a:extLst>
                <a:ext uri="{FF2B5EF4-FFF2-40B4-BE49-F238E27FC236}">
                  <a16:creationId xmlns:a16="http://schemas.microsoft.com/office/drawing/2014/main" id="{E7F567C8-D25C-42FF-BA07-7CA151629D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696" y="3888823"/>
              <a:ext cx="10392115" cy="2969177"/>
            </a:xfrm>
            <a:prstGeom prst="rect">
              <a:avLst/>
            </a:prstGeom>
          </p:spPr>
        </p:pic>
        <p:sp>
          <p:nvSpPr>
            <p:cNvPr id="16" name="TextBox 15">
              <a:extLst>
                <a:ext uri="{FF2B5EF4-FFF2-40B4-BE49-F238E27FC236}">
                  <a16:creationId xmlns:a16="http://schemas.microsoft.com/office/drawing/2014/main" id="{40B0E01C-894D-4B44-8D30-488EC23C441D}"/>
                </a:ext>
              </a:extLst>
            </p:cNvPr>
            <p:cNvSpPr txBox="1"/>
            <p:nvPr/>
          </p:nvSpPr>
          <p:spPr>
            <a:xfrm>
              <a:off x="4560344" y="4273216"/>
              <a:ext cx="2827541" cy="369332"/>
            </a:xfrm>
            <a:prstGeom prst="rect">
              <a:avLst/>
            </a:prstGeom>
            <a:noFill/>
          </p:spPr>
          <p:txBody>
            <a:bodyPr wrap="square" rtlCol="0">
              <a:spAutoFit/>
            </a:bodyPr>
            <a:lstStyle/>
            <a:p>
              <a:r>
                <a:rPr lang="en-US" dirty="0">
                  <a:solidFill>
                    <a:schemeClr val="accent1"/>
                  </a:solidFill>
                </a:rPr>
                <a:t>Cook County, IL</a:t>
              </a:r>
            </a:p>
          </p:txBody>
        </p:sp>
      </p:grpSp>
    </p:spTree>
    <p:extLst>
      <p:ext uri="{BB962C8B-B14F-4D97-AF65-F5344CB8AC3E}">
        <p14:creationId xmlns:p14="http://schemas.microsoft.com/office/powerpoint/2010/main" val="28007196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CFBFD2-32B5-4470-9691-CAC3E449F51A}"/>
              </a:ext>
            </a:extLst>
          </p:cNvPr>
          <p:cNvSpPr>
            <a:spLocks noGrp="1"/>
          </p:cNvSpPr>
          <p:nvPr>
            <p:ph type="sldNum" sz="quarter" idx="12"/>
          </p:nvPr>
        </p:nvSpPr>
        <p:spPr/>
        <p:txBody>
          <a:bodyPr/>
          <a:lstStyle/>
          <a:p>
            <a:fld id="{61C894BD-DCE2-4A96-A9AF-225BBEAC2A40}" type="slidenum">
              <a:rPr lang="en-US" smtClean="0"/>
              <a:pPr/>
              <a:t>86</a:t>
            </a:fld>
            <a:endParaRPr lang="en-US"/>
          </a:p>
        </p:txBody>
      </p:sp>
      <p:sp>
        <p:nvSpPr>
          <p:cNvPr id="3" name="Title 2">
            <a:extLst>
              <a:ext uri="{FF2B5EF4-FFF2-40B4-BE49-F238E27FC236}">
                <a16:creationId xmlns:a16="http://schemas.microsoft.com/office/drawing/2014/main" id="{F365F26A-3C8A-4375-A4F4-555AFDD9A766}"/>
              </a:ext>
            </a:extLst>
          </p:cNvPr>
          <p:cNvSpPr>
            <a:spLocks noGrp="1"/>
          </p:cNvSpPr>
          <p:nvPr>
            <p:ph type="title"/>
          </p:nvPr>
        </p:nvSpPr>
        <p:spPr/>
        <p:txBody>
          <a:bodyPr>
            <a:normAutofit fontScale="90000"/>
          </a:bodyPr>
          <a:lstStyle/>
          <a:p>
            <a:pPr algn="ctr"/>
            <a:r>
              <a:rPr lang="en-US" sz="4400" dirty="0"/>
              <a:t>Difference of MDA8 ozone (July)</a:t>
            </a:r>
            <a:br>
              <a:rPr lang="en-US" sz="4400" dirty="0"/>
            </a:br>
            <a:r>
              <a:rPr lang="en-US" sz="4400" dirty="0"/>
              <a:t>EPA &amp; IPM – ERTAC EGU</a:t>
            </a:r>
            <a:endParaRPr lang="en-US" dirty="0"/>
          </a:p>
        </p:txBody>
      </p:sp>
      <p:pic>
        <p:nvPicPr>
          <p:cNvPr id="11" name="Content Placeholder 10" descr="A close up of a map&#10;&#10;Description automatically generated">
            <a:extLst>
              <a:ext uri="{FF2B5EF4-FFF2-40B4-BE49-F238E27FC236}">
                <a16:creationId xmlns:a16="http://schemas.microsoft.com/office/drawing/2014/main" id="{08B9AE53-180D-45BD-BF8D-516463CE7C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187" y="1610436"/>
            <a:ext cx="5609063" cy="5247564"/>
          </a:xfrm>
        </p:spPr>
      </p:pic>
      <p:pic>
        <p:nvPicPr>
          <p:cNvPr id="13" name="Picture 12" descr="A close up of a map&#10;&#10;Description automatically generated">
            <a:extLst>
              <a:ext uri="{FF2B5EF4-FFF2-40B4-BE49-F238E27FC236}">
                <a16:creationId xmlns:a16="http://schemas.microsoft.com/office/drawing/2014/main" id="{4E2F6E2D-3779-4E5D-B9C1-0BA754931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441" y="1610436"/>
            <a:ext cx="5609063" cy="5247564"/>
          </a:xfrm>
          <a:prstGeom prst="rect">
            <a:avLst/>
          </a:prstGeom>
        </p:spPr>
      </p:pic>
      <p:sp>
        <p:nvSpPr>
          <p:cNvPr id="6" name="TextBox 5">
            <a:extLst>
              <a:ext uri="{FF2B5EF4-FFF2-40B4-BE49-F238E27FC236}">
                <a16:creationId xmlns:a16="http://schemas.microsoft.com/office/drawing/2014/main" id="{12343EB4-324F-42A1-88DE-3A04A0965688}"/>
              </a:ext>
            </a:extLst>
          </p:cNvPr>
          <p:cNvSpPr txBox="1"/>
          <p:nvPr/>
        </p:nvSpPr>
        <p:spPr>
          <a:xfrm>
            <a:off x="2850075" y="1433553"/>
            <a:ext cx="1044194" cy="461665"/>
          </a:xfrm>
          <a:prstGeom prst="rect">
            <a:avLst/>
          </a:prstGeom>
          <a:noFill/>
        </p:spPr>
        <p:txBody>
          <a:bodyPr wrap="square" rtlCol="0">
            <a:spAutoFit/>
          </a:bodyPr>
          <a:lstStyle/>
          <a:p>
            <a:r>
              <a:rPr lang="en-US" sz="2400" b="1" dirty="0">
                <a:solidFill>
                  <a:schemeClr val="accent1"/>
                </a:solidFill>
              </a:rPr>
              <a:t>2016</a:t>
            </a:r>
          </a:p>
        </p:txBody>
      </p:sp>
      <p:sp>
        <p:nvSpPr>
          <p:cNvPr id="9" name="TextBox 8">
            <a:extLst>
              <a:ext uri="{FF2B5EF4-FFF2-40B4-BE49-F238E27FC236}">
                <a16:creationId xmlns:a16="http://schemas.microsoft.com/office/drawing/2014/main" id="{D77A3D7F-F16C-41C4-BE3B-811D95F189AB}"/>
              </a:ext>
            </a:extLst>
          </p:cNvPr>
          <p:cNvSpPr txBox="1"/>
          <p:nvPr/>
        </p:nvSpPr>
        <p:spPr>
          <a:xfrm>
            <a:off x="8421484" y="1437539"/>
            <a:ext cx="1230053" cy="461665"/>
          </a:xfrm>
          <a:prstGeom prst="rect">
            <a:avLst/>
          </a:prstGeom>
          <a:noFill/>
        </p:spPr>
        <p:txBody>
          <a:bodyPr wrap="square" rtlCol="0">
            <a:spAutoFit/>
          </a:bodyPr>
          <a:lstStyle/>
          <a:p>
            <a:r>
              <a:rPr lang="en-US" sz="2400" b="1" dirty="0">
                <a:solidFill>
                  <a:schemeClr val="accent1"/>
                </a:solidFill>
              </a:rPr>
              <a:t>2023</a:t>
            </a:r>
          </a:p>
        </p:txBody>
      </p:sp>
    </p:spTree>
    <p:extLst>
      <p:ext uri="{BB962C8B-B14F-4D97-AF65-F5344CB8AC3E}">
        <p14:creationId xmlns:p14="http://schemas.microsoft.com/office/powerpoint/2010/main" val="32812646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7D88D6-F534-45C3-A298-976C787AF708}"/>
              </a:ext>
            </a:extLst>
          </p:cNvPr>
          <p:cNvSpPr>
            <a:spLocks noGrp="1"/>
          </p:cNvSpPr>
          <p:nvPr>
            <p:ph idx="1"/>
          </p:nvPr>
        </p:nvSpPr>
        <p:spPr/>
        <p:txBody>
          <a:bodyPr/>
          <a:lstStyle/>
          <a:p>
            <a:r>
              <a:rPr lang="en-US" dirty="0"/>
              <a:t>1) EPA EGU (2016), IPM (2023)</a:t>
            </a:r>
          </a:p>
          <a:p>
            <a:r>
              <a:rPr lang="en-US" dirty="0"/>
              <a:t>2) ERTAC (2016), ERTAC (2023)</a:t>
            </a:r>
          </a:p>
        </p:txBody>
      </p:sp>
      <p:sp>
        <p:nvSpPr>
          <p:cNvPr id="2" name="Slide Number Placeholder 1">
            <a:extLst>
              <a:ext uri="{FF2B5EF4-FFF2-40B4-BE49-F238E27FC236}">
                <a16:creationId xmlns:a16="http://schemas.microsoft.com/office/drawing/2014/main" id="{B4027FE6-BDF5-4C7E-8443-C3A80FA8F8E8}"/>
              </a:ext>
            </a:extLst>
          </p:cNvPr>
          <p:cNvSpPr>
            <a:spLocks noGrp="1"/>
          </p:cNvSpPr>
          <p:nvPr>
            <p:ph type="sldNum" sz="quarter" idx="12"/>
          </p:nvPr>
        </p:nvSpPr>
        <p:spPr/>
        <p:txBody>
          <a:bodyPr/>
          <a:lstStyle/>
          <a:p>
            <a:fld id="{61C894BD-DCE2-4A96-A9AF-225BBEAC2A40}" type="slidenum">
              <a:rPr lang="en-US" smtClean="0"/>
              <a:pPr/>
              <a:t>87</a:t>
            </a:fld>
            <a:endParaRPr lang="en-US"/>
          </a:p>
        </p:txBody>
      </p:sp>
      <p:sp>
        <p:nvSpPr>
          <p:cNvPr id="3" name="Title 2">
            <a:extLst>
              <a:ext uri="{FF2B5EF4-FFF2-40B4-BE49-F238E27FC236}">
                <a16:creationId xmlns:a16="http://schemas.microsoft.com/office/drawing/2014/main" id="{8B8A0D2D-5962-4EB4-A331-98CAA0614AA0}"/>
              </a:ext>
            </a:extLst>
          </p:cNvPr>
          <p:cNvSpPr>
            <a:spLocks noGrp="1"/>
          </p:cNvSpPr>
          <p:nvPr>
            <p:ph type="title"/>
          </p:nvPr>
        </p:nvSpPr>
        <p:spPr/>
        <p:txBody>
          <a:bodyPr/>
          <a:lstStyle/>
          <a:p>
            <a:r>
              <a:rPr lang="en-US" dirty="0"/>
              <a:t>2023 DVF/model run combinations</a:t>
            </a:r>
          </a:p>
        </p:txBody>
      </p:sp>
    </p:spTree>
    <p:extLst>
      <p:ext uri="{BB962C8B-B14F-4D97-AF65-F5344CB8AC3E}">
        <p14:creationId xmlns:p14="http://schemas.microsoft.com/office/powerpoint/2010/main" val="21915321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3F7D49-6A02-4CA3-83F5-1671BE4C3EE6}"/>
              </a:ext>
            </a:extLst>
          </p:cNvPr>
          <p:cNvSpPr>
            <a:spLocks noGrp="1"/>
          </p:cNvSpPr>
          <p:nvPr>
            <p:ph idx="1"/>
          </p:nvPr>
        </p:nvSpPr>
        <p:spPr/>
        <p:txBody>
          <a:bodyPr/>
          <a:lstStyle/>
          <a:p>
            <a:r>
              <a:rPr lang="en-US" dirty="0"/>
              <a:t>DVF = RRF * DVB</a:t>
            </a:r>
          </a:p>
          <a:p>
            <a:pPr lvl="1"/>
            <a:r>
              <a:rPr lang="en-US" dirty="0"/>
              <a:t>DVF: estimated design value for the future year</a:t>
            </a:r>
          </a:p>
          <a:p>
            <a:pPr lvl="1"/>
            <a:r>
              <a:rPr lang="en-US" dirty="0"/>
              <a:t>DVB: base design value, 5 year weighted average design value</a:t>
            </a:r>
          </a:p>
          <a:p>
            <a:pPr marL="630936" lvl="2" indent="0">
              <a:buNone/>
            </a:pPr>
            <a:r>
              <a:rPr lang="en-US" dirty="0"/>
              <a:t>((2014-2016 DV)+(2015-2017 DV)+(2016-2018 DV))/3</a:t>
            </a:r>
          </a:p>
          <a:p>
            <a:pPr lvl="1"/>
            <a:r>
              <a:rPr lang="en-US" dirty="0"/>
              <a:t>RRF: Relative Response Factor, based on an average of 10 highest daily max 8 hour ozone greater than 60 ppb where possible (at least 5 days with &gt; 60 ppb) in the base year</a:t>
            </a:r>
          </a:p>
          <a:p>
            <a:r>
              <a:rPr lang="en-US" dirty="0"/>
              <a:t>RRF calculation</a:t>
            </a:r>
          </a:p>
          <a:p>
            <a:pPr marL="457200" lvl="1" indent="0">
              <a:buNone/>
            </a:pPr>
            <a:r>
              <a:rPr lang="en-US" dirty="0"/>
              <a:t>1) 3x3 approach: Use 3x3 grid cells centered on the grid cell where the monitor site is located.</a:t>
            </a:r>
          </a:p>
          <a:p>
            <a:endParaRPr lang="en-US" dirty="0"/>
          </a:p>
        </p:txBody>
      </p:sp>
      <p:sp>
        <p:nvSpPr>
          <p:cNvPr id="3" name="Slide Number Placeholder 2">
            <a:extLst>
              <a:ext uri="{FF2B5EF4-FFF2-40B4-BE49-F238E27FC236}">
                <a16:creationId xmlns:a16="http://schemas.microsoft.com/office/drawing/2014/main" id="{2221B053-E6C6-46C2-A08E-4E36CC1DA3E5}"/>
              </a:ext>
            </a:extLst>
          </p:cNvPr>
          <p:cNvSpPr>
            <a:spLocks noGrp="1"/>
          </p:cNvSpPr>
          <p:nvPr>
            <p:ph type="sldNum" sz="quarter" idx="12"/>
          </p:nvPr>
        </p:nvSpPr>
        <p:spPr/>
        <p:txBody>
          <a:bodyPr/>
          <a:lstStyle/>
          <a:p>
            <a:fld id="{61C894BD-DCE2-4A96-A9AF-225BBEAC2A40}" type="slidenum">
              <a:rPr lang="en-US" smtClean="0"/>
              <a:pPr/>
              <a:t>88</a:t>
            </a:fld>
            <a:endParaRPr lang="en-US"/>
          </a:p>
        </p:txBody>
      </p:sp>
      <p:sp>
        <p:nvSpPr>
          <p:cNvPr id="4" name="Title 3">
            <a:extLst>
              <a:ext uri="{FF2B5EF4-FFF2-40B4-BE49-F238E27FC236}">
                <a16:creationId xmlns:a16="http://schemas.microsoft.com/office/drawing/2014/main" id="{35E45587-67B9-46F3-A426-97928BB63CE4}"/>
              </a:ext>
            </a:extLst>
          </p:cNvPr>
          <p:cNvSpPr>
            <a:spLocks noGrp="1"/>
          </p:cNvSpPr>
          <p:nvPr>
            <p:ph type="title"/>
          </p:nvPr>
        </p:nvSpPr>
        <p:spPr/>
        <p:txBody>
          <a:bodyPr/>
          <a:lstStyle/>
          <a:p>
            <a:r>
              <a:rPr lang="en-US" dirty="0"/>
              <a:t>RRF and DVF calculations</a:t>
            </a:r>
          </a:p>
        </p:txBody>
      </p:sp>
    </p:spTree>
    <p:extLst>
      <p:ext uri="{BB962C8B-B14F-4D97-AF65-F5344CB8AC3E}">
        <p14:creationId xmlns:p14="http://schemas.microsoft.com/office/powerpoint/2010/main" val="24341521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5">
            <a:extLst>
              <a:ext uri="{FF2B5EF4-FFF2-40B4-BE49-F238E27FC236}">
                <a16:creationId xmlns:a16="http://schemas.microsoft.com/office/drawing/2014/main" id="{21846393-F668-429F-9FD8-E61E9605C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6178" y="1890223"/>
            <a:ext cx="6131198" cy="4517725"/>
          </a:xfrm>
          <a:prstGeom prst="rect">
            <a:avLst/>
          </a:prstGeom>
        </p:spPr>
      </p:pic>
      <p:sp>
        <p:nvSpPr>
          <p:cNvPr id="3" name="Slide Number Placeholder 2">
            <a:extLst>
              <a:ext uri="{FF2B5EF4-FFF2-40B4-BE49-F238E27FC236}">
                <a16:creationId xmlns:a16="http://schemas.microsoft.com/office/drawing/2014/main" id="{2039495C-AEE6-46D0-B119-4433DD68B8F7}"/>
              </a:ext>
            </a:extLst>
          </p:cNvPr>
          <p:cNvSpPr>
            <a:spLocks noGrp="1"/>
          </p:cNvSpPr>
          <p:nvPr>
            <p:ph type="sldNum" sz="quarter" idx="12"/>
          </p:nvPr>
        </p:nvSpPr>
        <p:spPr/>
        <p:txBody>
          <a:bodyPr/>
          <a:lstStyle/>
          <a:p>
            <a:fld id="{61C894BD-DCE2-4A96-A9AF-225BBEAC2A40}" type="slidenum">
              <a:rPr lang="en-US" smtClean="0"/>
              <a:pPr/>
              <a:t>89</a:t>
            </a:fld>
            <a:endParaRPr lang="en-US"/>
          </a:p>
        </p:txBody>
      </p:sp>
      <p:sp>
        <p:nvSpPr>
          <p:cNvPr id="4" name="Title 3">
            <a:extLst>
              <a:ext uri="{FF2B5EF4-FFF2-40B4-BE49-F238E27FC236}">
                <a16:creationId xmlns:a16="http://schemas.microsoft.com/office/drawing/2014/main" id="{DB20F29D-4FFA-4D94-9AFF-801661A1C19E}"/>
              </a:ext>
            </a:extLst>
          </p:cNvPr>
          <p:cNvSpPr>
            <a:spLocks noGrp="1"/>
          </p:cNvSpPr>
          <p:nvPr>
            <p:ph type="title"/>
          </p:nvPr>
        </p:nvSpPr>
        <p:spPr/>
        <p:txBody>
          <a:bodyPr>
            <a:normAutofit fontScale="90000"/>
          </a:bodyPr>
          <a:lstStyle/>
          <a:p>
            <a:pPr algn="ctr"/>
            <a:r>
              <a:rPr lang="en-US" sz="4400" dirty="0"/>
              <a:t>2023 DVF using two EGU options</a:t>
            </a:r>
            <a:br>
              <a:rPr lang="en-US" sz="4400" dirty="0"/>
            </a:br>
            <a:r>
              <a:rPr lang="en-US" sz="4400" dirty="0"/>
              <a:t>3x3 approach</a:t>
            </a:r>
            <a:endParaRPr lang="en-US" dirty="0"/>
          </a:p>
        </p:txBody>
      </p:sp>
      <p:pic>
        <p:nvPicPr>
          <p:cNvPr id="5" name="Content Placeholder 13">
            <a:extLst>
              <a:ext uri="{FF2B5EF4-FFF2-40B4-BE49-F238E27FC236}">
                <a16:creationId xmlns:a16="http://schemas.microsoft.com/office/drawing/2014/main" id="{2D1DA3BD-8173-437D-B048-C9BC40E0A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65" y="1890224"/>
            <a:ext cx="6131198" cy="4517725"/>
          </a:xfrm>
          <a:prstGeom prst="rect">
            <a:avLst/>
          </a:prstGeom>
        </p:spPr>
      </p:pic>
      <p:sp>
        <p:nvSpPr>
          <p:cNvPr id="7" name="TextBox 6">
            <a:extLst>
              <a:ext uri="{FF2B5EF4-FFF2-40B4-BE49-F238E27FC236}">
                <a16:creationId xmlns:a16="http://schemas.microsoft.com/office/drawing/2014/main" id="{8A4A4D8F-68DC-4A35-BEFF-F8269202BA2B}"/>
              </a:ext>
            </a:extLst>
          </p:cNvPr>
          <p:cNvSpPr txBox="1"/>
          <p:nvPr/>
        </p:nvSpPr>
        <p:spPr>
          <a:xfrm>
            <a:off x="2850074" y="1578355"/>
            <a:ext cx="928468" cy="461665"/>
          </a:xfrm>
          <a:prstGeom prst="rect">
            <a:avLst/>
          </a:prstGeom>
          <a:noFill/>
        </p:spPr>
        <p:txBody>
          <a:bodyPr wrap="square" rtlCol="0">
            <a:spAutoFit/>
          </a:bodyPr>
          <a:lstStyle/>
          <a:p>
            <a:r>
              <a:rPr lang="en-US" sz="2400" b="1" dirty="0">
                <a:solidFill>
                  <a:schemeClr val="accent1"/>
                </a:solidFill>
              </a:rPr>
              <a:t>IPM</a:t>
            </a:r>
          </a:p>
        </p:txBody>
      </p:sp>
      <p:sp>
        <p:nvSpPr>
          <p:cNvPr id="8" name="TextBox 7">
            <a:extLst>
              <a:ext uri="{FF2B5EF4-FFF2-40B4-BE49-F238E27FC236}">
                <a16:creationId xmlns:a16="http://schemas.microsoft.com/office/drawing/2014/main" id="{8AFF16D7-83AA-4183-B7D0-B4E966B3CD76}"/>
              </a:ext>
            </a:extLst>
          </p:cNvPr>
          <p:cNvSpPr txBox="1"/>
          <p:nvPr/>
        </p:nvSpPr>
        <p:spPr>
          <a:xfrm>
            <a:off x="8025811" y="1570702"/>
            <a:ext cx="1562686" cy="461665"/>
          </a:xfrm>
          <a:prstGeom prst="rect">
            <a:avLst/>
          </a:prstGeom>
          <a:noFill/>
        </p:spPr>
        <p:txBody>
          <a:bodyPr wrap="square" rtlCol="0">
            <a:spAutoFit/>
          </a:bodyPr>
          <a:lstStyle/>
          <a:p>
            <a:r>
              <a:rPr lang="en-US" sz="2400" b="1" dirty="0">
                <a:solidFill>
                  <a:schemeClr val="accent1"/>
                </a:solidFill>
              </a:rPr>
              <a:t>ERTAC</a:t>
            </a:r>
          </a:p>
        </p:txBody>
      </p:sp>
    </p:spTree>
    <p:extLst>
      <p:ext uri="{BB962C8B-B14F-4D97-AF65-F5344CB8AC3E}">
        <p14:creationId xmlns:p14="http://schemas.microsoft.com/office/powerpoint/2010/main" val="4231536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16BB8-5F73-430E-B220-40293B6026E8}"/>
              </a:ext>
            </a:extLst>
          </p:cNvPr>
          <p:cNvSpPr>
            <a:spLocks noGrp="1"/>
          </p:cNvSpPr>
          <p:nvPr>
            <p:ph idx="1"/>
          </p:nvPr>
        </p:nvSpPr>
        <p:spPr>
          <a:xfrm>
            <a:off x="231006" y="1278082"/>
            <a:ext cx="11531066" cy="5129867"/>
          </a:xfrm>
          <a:solidFill>
            <a:schemeClr val="bg1"/>
          </a:solidFill>
        </p:spPr>
        <p:txBody>
          <a:bodyPr>
            <a:normAutofit fontScale="70000" lnSpcReduction="20000"/>
          </a:bodyPr>
          <a:lstStyle/>
          <a:p>
            <a:pPr>
              <a:spcAft>
                <a:spcPts val="600"/>
              </a:spcAft>
            </a:pPr>
            <a:r>
              <a:rPr lang="en-US" dirty="0"/>
              <a:t>A </a:t>
            </a:r>
            <a:r>
              <a:rPr lang="en-US" dirty="0">
                <a:hlinkClick r:id="rId3"/>
              </a:rPr>
              <a:t>Wiki page </a:t>
            </a:r>
            <a:r>
              <a:rPr lang="en-US" dirty="0"/>
              <a:t>is available from the 2016v1 platform release page that lists data updates and known issues</a:t>
            </a:r>
          </a:p>
          <a:p>
            <a:pPr lvl="1">
              <a:spcAft>
                <a:spcPts val="600"/>
              </a:spcAft>
            </a:pPr>
            <a:r>
              <a:rPr lang="en-US" dirty="0" err="1"/>
              <a:t>Data+README</a:t>
            </a:r>
            <a:r>
              <a:rPr lang="en-US" dirty="0"/>
              <a:t> are available: </a:t>
            </a:r>
            <a:r>
              <a:rPr lang="en-US" dirty="0">
                <a:hlinkClick r:id="rId4"/>
              </a:rPr>
              <a:t>ftp://newftp.epa.gov/air/emismod/2016/v1/postv1_updates/</a:t>
            </a:r>
            <a:r>
              <a:rPr lang="en-US" dirty="0"/>
              <a:t> </a:t>
            </a:r>
          </a:p>
          <a:p>
            <a:pPr>
              <a:spcAft>
                <a:spcPts val="600"/>
              </a:spcAft>
            </a:pPr>
            <a:r>
              <a:rPr lang="en-US" dirty="0"/>
              <a:t>Data upgrades since October 2019 release</a:t>
            </a:r>
          </a:p>
          <a:p>
            <a:pPr lvl="1">
              <a:spcAft>
                <a:spcPts val="600"/>
              </a:spcAft>
            </a:pPr>
            <a:r>
              <a:rPr lang="en-US" dirty="0"/>
              <a:t>Airport emissions were corrected after an overestimation in 2017NEI was discovered (June 2020)</a:t>
            </a:r>
          </a:p>
          <a:p>
            <a:pPr lvl="1">
              <a:spcAft>
                <a:spcPts val="600"/>
              </a:spcAft>
            </a:pPr>
            <a:r>
              <a:rPr lang="en-US" dirty="0"/>
              <a:t>WRAP oil and gas data SMOKE inputs and scripts released on IWDW (April 2020)</a:t>
            </a:r>
          </a:p>
          <a:p>
            <a:pPr lvl="1">
              <a:spcAft>
                <a:spcPts val="600"/>
              </a:spcAft>
            </a:pPr>
            <a:r>
              <a:rPr lang="en-US" dirty="0"/>
              <a:t>Commercial Marine Vessel (CMV) updates incorporated into release (February 2020)</a:t>
            </a:r>
          </a:p>
          <a:p>
            <a:pPr lvl="1">
              <a:spcAft>
                <a:spcPts val="600"/>
              </a:spcAft>
            </a:pPr>
            <a:r>
              <a:rPr lang="en-US" dirty="0"/>
              <a:t>Updated IPM projection available from January 2020 (including flat files)</a:t>
            </a:r>
          </a:p>
          <a:p>
            <a:pPr>
              <a:spcAft>
                <a:spcPts val="600"/>
              </a:spcAft>
            </a:pPr>
            <a:r>
              <a:rPr lang="en-US" dirty="0"/>
              <a:t>Known Issues</a:t>
            </a:r>
          </a:p>
          <a:p>
            <a:pPr lvl="1">
              <a:spcAft>
                <a:spcPts val="600"/>
              </a:spcAft>
            </a:pPr>
            <a:r>
              <a:rPr lang="en-US" u="sng" dirty="0"/>
              <a:t>2016 EGU emissions</a:t>
            </a:r>
            <a:r>
              <a:rPr lang="en-US" dirty="0"/>
              <a:t>: some SO</a:t>
            </a:r>
            <a:r>
              <a:rPr lang="en-US" baseline="-25000" dirty="0"/>
              <a:t>2</a:t>
            </a:r>
            <a:r>
              <a:rPr lang="en-US" dirty="0"/>
              <a:t> and NO</a:t>
            </a:r>
            <a:r>
              <a:rPr lang="en-US" baseline="-25000" dirty="0"/>
              <a:t>x</a:t>
            </a:r>
            <a:r>
              <a:rPr lang="en-US" dirty="0"/>
              <a:t> CEMS data at specific units were dropped by SMOKE during processing when one NEI unit mapped to multiple CEMS units (July, 2020)</a:t>
            </a:r>
          </a:p>
          <a:p>
            <a:pPr lvl="1">
              <a:spcAft>
                <a:spcPts val="600"/>
              </a:spcAft>
            </a:pPr>
            <a:r>
              <a:rPr lang="en-US" u="sng" dirty="0"/>
              <a:t>2023 and 2028 EGU emissions</a:t>
            </a:r>
            <a:r>
              <a:rPr lang="en-US" dirty="0"/>
              <a:t>: some pseudo CEMS data at specific days/times/locations were dropped by SMOKE when heat input and other variables were equal to zero (June, 2020)</a:t>
            </a:r>
          </a:p>
          <a:p>
            <a:pPr lvl="1">
              <a:spcAft>
                <a:spcPts val="600"/>
              </a:spcAft>
            </a:pPr>
            <a:r>
              <a:rPr lang="en-US" dirty="0"/>
              <a:t>Emissions missing from </a:t>
            </a:r>
            <a:r>
              <a:rPr lang="en-US" dirty="0" err="1"/>
              <a:t>Soberanes</a:t>
            </a:r>
            <a:r>
              <a:rPr lang="en-US" dirty="0"/>
              <a:t> fire on July 26, 2016</a:t>
            </a:r>
          </a:p>
          <a:p>
            <a:pPr>
              <a:spcAft>
                <a:spcPts val="600"/>
              </a:spcAft>
            </a:pPr>
            <a:r>
              <a:rPr lang="en-US" dirty="0"/>
              <a:t>Coming soon: ERTAC base and future year inventories</a:t>
            </a:r>
          </a:p>
          <a:p>
            <a:pPr>
              <a:spcAft>
                <a:spcPts val="600"/>
              </a:spcAft>
            </a:pPr>
            <a:r>
              <a:rPr lang="en-US" dirty="0"/>
              <a:t>Data summaries available: </a:t>
            </a:r>
            <a:r>
              <a:rPr lang="en-US" dirty="0">
                <a:hlinkClick r:id="rId5"/>
              </a:rPr>
              <a:t>ftp://newftp.epa.gov/air/emismod/2016/v1/reports/</a:t>
            </a:r>
            <a:r>
              <a:rPr lang="en-US" dirty="0"/>
              <a:t> </a:t>
            </a:r>
          </a:p>
          <a:p>
            <a:pPr lvl="1"/>
            <a:endParaRPr lang="en-US" dirty="0"/>
          </a:p>
        </p:txBody>
      </p:sp>
      <p:sp>
        <p:nvSpPr>
          <p:cNvPr id="3" name="Slide Number Placeholder 2">
            <a:extLst>
              <a:ext uri="{FF2B5EF4-FFF2-40B4-BE49-F238E27FC236}">
                <a16:creationId xmlns:a16="http://schemas.microsoft.com/office/drawing/2014/main" id="{162A0F57-FA35-415F-BEB0-8D2F469FD041}"/>
              </a:ext>
            </a:extLst>
          </p:cNvPr>
          <p:cNvSpPr>
            <a:spLocks noGrp="1"/>
          </p:cNvSpPr>
          <p:nvPr>
            <p:ph type="sldNum" sz="quarter" idx="12"/>
          </p:nvPr>
        </p:nvSpPr>
        <p:spPr/>
        <p:txBody>
          <a:bodyPr/>
          <a:lstStyle/>
          <a:p>
            <a:fld id="{61C894BD-DCE2-4A96-A9AF-225BBEAC2A40}" type="slidenum">
              <a:rPr lang="en-US" smtClean="0"/>
              <a:pPr/>
              <a:t>9</a:t>
            </a:fld>
            <a:endParaRPr lang="en-US"/>
          </a:p>
        </p:txBody>
      </p:sp>
      <p:sp>
        <p:nvSpPr>
          <p:cNvPr id="4" name="Title 3">
            <a:extLst>
              <a:ext uri="{FF2B5EF4-FFF2-40B4-BE49-F238E27FC236}">
                <a16:creationId xmlns:a16="http://schemas.microsoft.com/office/drawing/2014/main" id="{39900560-2B4F-4792-AD26-C20A4D90D20B}"/>
              </a:ext>
            </a:extLst>
          </p:cNvPr>
          <p:cNvSpPr>
            <a:spLocks noGrp="1"/>
          </p:cNvSpPr>
          <p:nvPr>
            <p:ph type="title"/>
          </p:nvPr>
        </p:nvSpPr>
        <p:spPr>
          <a:xfrm>
            <a:off x="609600" y="84926"/>
            <a:ext cx="10972800" cy="1143000"/>
          </a:xfrm>
        </p:spPr>
        <p:txBody>
          <a:bodyPr/>
          <a:lstStyle/>
          <a:p>
            <a:r>
              <a:rPr lang="en-US" dirty="0"/>
              <a:t>2016v1 Data Upgrades and Known Issues</a:t>
            </a:r>
          </a:p>
        </p:txBody>
      </p:sp>
    </p:spTree>
    <p:extLst>
      <p:ext uri="{BB962C8B-B14F-4D97-AF65-F5344CB8AC3E}">
        <p14:creationId xmlns:p14="http://schemas.microsoft.com/office/powerpoint/2010/main" val="39490182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85110A-1686-4658-AF88-B2B9DA34B0BE}"/>
              </a:ext>
            </a:extLst>
          </p:cNvPr>
          <p:cNvSpPr>
            <a:spLocks noGrp="1"/>
          </p:cNvSpPr>
          <p:nvPr>
            <p:ph type="sldNum" sz="quarter" idx="12"/>
          </p:nvPr>
        </p:nvSpPr>
        <p:spPr/>
        <p:txBody>
          <a:bodyPr/>
          <a:lstStyle/>
          <a:p>
            <a:fld id="{61C894BD-DCE2-4A96-A9AF-225BBEAC2A40}" type="slidenum">
              <a:rPr lang="en-US" smtClean="0"/>
              <a:pPr/>
              <a:t>90</a:t>
            </a:fld>
            <a:endParaRPr lang="en-US"/>
          </a:p>
        </p:txBody>
      </p:sp>
      <p:sp>
        <p:nvSpPr>
          <p:cNvPr id="4" name="Title 3">
            <a:extLst>
              <a:ext uri="{FF2B5EF4-FFF2-40B4-BE49-F238E27FC236}">
                <a16:creationId xmlns:a16="http://schemas.microsoft.com/office/drawing/2014/main" id="{3C5D76FA-B67A-4C57-B069-12957885A5DA}"/>
              </a:ext>
            </a:extLst>
          </p:cNvPr>
          <p:cNvSpPr>
            <a:spLocks noGrp="1"/>
          </p:cNvSpPr>
          <p:nvPr>
            <p:ph type="title"/>
          </p:nvPr>
        </p:nvSpPr>
        <p:spPr/>
        <p:txBody>
          <a:bodyPr>
            <a:noAutofit/>
          </a:bodyPr>
          <a:lstStyle/>
          <a:p>
            <a:pPr algn="ctr"/>
            <a:r>
              <a:rPr lang="en-US" sz="2800" dirty="0"/>
              <a:t>2023 DVF (pre truncated) difference between two EGU options</a:t>
            </a:r>
            <a:br>
              <a:rPr lang="en-US" sz="2800" dirty="0"/>
            </a:br>
            <a:r>
              <a:rPr lang="en-US" sz="2800" dirty="0"/>
              <a:t>IPM – ERTAC (3x3 approach)</a:t>
            </a:r>
          </a:p>
        </p:txBody>
      </p:sp>
      <p:grpSp>
        <p:nvGrpSpPr>
          <p:cNvPr id="8" name="Group 7">
            <a:extLst>
              <a:ext uri="{FF2B5EF4-FFF2-40B4-BE49-F238E27FC236}">
                <a16:creationId xmlns:a16="http://schemas.microsoft.com/office/drawing/2014/main" id="{91F13BC9-0EB9-458F-B649-7477F0C56F47}"/>
              </a:ext>
            </a:extLst>
          </p:cNvPr>
          <p:cNvGrpSpPr/>
          <p:nvPr/>
        </p:nvGrpSpPr>
        <p:grpSpPr>
          <a:xfrm>
            <a:off x="2361062" y="1417638"/>
            <a:ext cx="7124131" cy="5298088"/>
            <a:chOff x="2361062" y="1417638"/>
            <a:chExt cx="7124131" cy="5298088"/>
          </a:xfrm>
        </p:grpSpPr>
        <p:pic>
          <p:nvPicPr>
            <p:cNvPr id="5" name="Content Placeholder 31">
              <a:extLst>
                <a:ext uri="{FF2B5EF4-FFF2-40B4-BE49-F238E27FC236}">
                  <a16:creationId xmlns:a16="http://schemas.microsoft.com/office/drawing/2014/main" id="{DF5C625B-0D19-48AE-B2F3-C6F1C13F8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062" y="1417638"/>
              <a:ext cx="7124131" cy="5249360"/>
            </a:xfrm>
            <a:prstGeom prst="rect">
              <a:avLst/>
            </a:prstGeom>
          </p:spPr>
        </p:pic>
        <p:sp>
          <p:nvSpPr>
            <p:cNvPr id="7" name="TextBox 6">
              <a:extLst>
                <a:ext uri="{FF2B5EF4-FFF2-40B4-BE49-F238E27FC236}">
                  <a16:creationId xmlns:a16="http://schemas.microsoft.com/office/drawing/2014/main" id="{EC832859-ABAD-4CFA-9CC2-B22FCED8D4BE}"/>
                </a:ext>
              </a:extLst>
            </p:cNvPr>
            <p:cNvSpPr txBox="1"/>
            <p:nvPr/>
          </p:nvSpPr>
          <p:spPr>
            <a:xfrm>
              <a:off x="4172755" y="6407949"/>
              <a:ext cx="4812152" cy="307777"/>
            </a:xfrm>
            <a:prstGeom prst="rect">
              <a:avLst/>
            </a:prstGeom>
            <a:noFill/>
          </p:spPr>
          <p:txBody>
            <a:bodyPr wrap="square" rtlCol="0">
              <a:spAutoFit/>
            </a:bodyPr>
            <a:lstStyle/>
            <a:p>
              <a:r>
                <a:rPr lang="en-US" sz="1400" dirty="0">
                  <a:solidFill>
                    <a:schemeClr val="accent1"/>
                  </a:solidFill>
                </a:rPr>
                <a:t>The stars indicate there is only one value to compare</a:t>
              </a:r>
            </a:p>
          </p:txBody>
        </p:sp>
      </p:grpSp>
    </p:spTree>
    <p:extLst>
      <p:ext uri="{BB962C8B-B14F-4D97-AF65-F5344CB8AC3E}">
        <p14:creationId xmlns:p14="http://schemas.microsoft.com/office/powerpoint/2010/main" val="36772119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A0C97F-1BC5-4284-AF3A-8DE8D6016244}"/>
              </a:ext>
            </a:extLst>
          </p:cNvPr>
          <p:cNvSpPr>
            <a:spLocks noGrp="1"/>
          </p:cNvSpPr>
          <p:nvPr>
            <p:ph idx="1"/>
          </p:nvPr>
        </p:nvSpPr>
        <p:spPr/>
        <p:txBody>
          <a:bodyPr>
            <a:normAutofit fontScale="85000" lnSpcReduction="20000"/>
          </a:bodyPr>
          <a:lstStyle/>
          <a:p>
            <a:r>
              <a:rPr lang="en-US" dirty="0"/>
              <a:t>Base year CMAQ model results using both EGU options show high bias around some coastal areas like the Long Island sound and some areas near the Great Lakes in July and August.</a:t>
            </a:r>
          </a:p>
          <a:p>
            <a:r>
              <a:rPr lang="en-US" dirty="0"/>
              <a:t>Daily max 8 hour ozone between CMAQ using the IPM and ERTAC options show large differences over some areas in the future year (2023), compared to the base year (2016).  This is due to the two EGU options having different projections over some areas.</a:t>
            </a:r>
          </a:p>
          <a:p>
            <a:r>
              <a:rPr lang="en-US" dirty="0"/>
              <a:t>DVFs using the ERTAC option are generally higher up to about 1 ppb, compared to the IPM option for most regions in the US.</a:t>
            </a:r>
          </a:p>
          <a:p>
            <a:r>
              <a:rPr lang="en-US" dirty="0"/>
              <a:t>Some areas like NC (IPM higher), LA, and IN-KY (ERTAC higher) show relatively large differences in DVFs between the IPM and ERTAC option. </a:t>
            </a:r>
          </a:p>
          <a:p>
            <a:r>
              <a:rPr lang="en-US" dirty="0"/>
              <a:t>There have been updates to both EPA &amp; IPM and ERTAC EGU inventories since our modeling was done. We plan to incorporate these changes in our future runs.</a:t>
            </a:r>
          </a:p>
        </p:txBody>
      </p:sp>
      <p:sp>
        <p:nvSpPr>
          <p:cNvPr id="3" name="Slide Number Placeholder 2">
            <a:extLst>
              <a:ext uri="{FF2B5EF4-FFF2-40B4-BE49-F238E27FC236}">
                <a16:creationId xmlns:a16="http://schemas.microsoft.com/office/drawing/2014/main" id="{AEDC8CB2-5A35-4BB2-8CD4-8ED18F22B954}"/>
              </a:ext>
            </a:extLst>
          </p:cNvPr>
          <p:cNvSpPr>
            <a:spLocks noGrp="1"/>
          </p:cNvSpPr>
          <p:nvPr>
            <p:ph type="sldNum" sz="quarter" idx="12"/>
          </p:nvPr>
        </p:nvSpPr>
        <p:spPr/>
        <p:txBody>
          <a:bodyPr/>
          <a:lstStyle/>
          <a:p>
            <a:fld id="{61C894BD-DCE2-4A96-A9AF-225BBEAC2A40}" type="slidenum">
              <a:rPr lang="en-US" smtClean="0"/>
              <a:pPr/>
              <a:t>91</a:t>
            </a:fld>
            <a:endParaRPr lang="en-US"/>
          </a:p>
        </p:txBody>
      </p:sp>
      <p:sp>
        <p:nvSpPr>
          <p:cNvPr id="4" name="Title 3">
            <a:extLst>
              <a:ext uri="{FF2B5EF4-FFF2-40B4-BE49-F238E27FC236}">
                <a16:creationId xmlns:a16="http://schemas.microsoft.com/office/drawing/2014/main" id="{72965DF3-2D93-4B5D-84CF-DAFDE2D7283E}"/>
              </a:ext>
            </a:extLst>
          </p:cNvPr>
          <p:cNvSpPr>
            <a:spLocks noGrp="1"/>
          </p:cNvSpPr>
          <p:nvPr>
            <p:ph type="title"/>
          </p:nvPr>
        </p:nvSpPr>
        <p:spPr/>
        <p:txBody>
          <a:bodyPr/>
          <a:lstStyle/>
          <a:p>
            <a:r>
              <a:rPr lang="en-US" dirty="0"/>
              <a:t>Observations</a:t>
            </a:r>
          </a:p>
        </p:txBody>
      </p:sp>
    </p:spTree>
    <p:extLst>
      <p:ext uri="{BB962C8B-B14F-4D97-AF65-F5344CB8AC3E}">
        <p14:creationId xmlns:p14="http://schemas.microsoft.com/office/powerpoint/2010/main" val="27330368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5DEEFB-F185-4B72-9E25-5192A38C234E}"/>
              </a:ext>
            </a:extLst>
          </p:cNvPr>
          <p:cNvSpPr>
            <a:spLocks noGrp="1"/>
          </p:cNvSpPr>
          <p:nvPr>
            <p:ph type="ctrTitle"/>
          </p:nvPr>
        </p:nvSpPr>
        <p:spPr/>
        <p:txBody>
          <a:bodyPr>
            <a:normAutofit/>
          </a:bodyPr>
          <a:lstStyle/>
          <a:p>
            <a:pPr algn="l"/>
            <a:r>
              <a:rPr lang="en-US" sz="4400" dirty="0" err="1"/>
              <a:t>CAMx</a:t>
            </a:r>
            <a:r>
              <a:rPr lang="en-US" sz="4400" dirty="0"/>
              <a:t> 2016v1 MPE Results in the Great Lakes Region: </a:t>
            </a:r>
            <a:r>
              <a:rPr lang="en-US" sz="4000" dirty="0"/>
              <a:t>Ozone Precursors</a:t>
            </a:r>
            <a:endParaRPr lang="en-US" dirty="0"/>
          </a:p>
        </p:txBody>
      </p:sp>
      <p:sp>
        <p:nvSpPr>
          <p:cNvPr id="6" name="Subtitle 5">
            <a:extLst>
              <a:ext uri="{FF2B5EF4-FFF2-40B4-BE49-F238E27FC236}">
                <a16:creationId xmlns:a16="http://schemas.microsoft.com/office/drawing/2014/main" id="{77CCF64B-06FF-4079-9BF1-7B0FB375E9E3}"/>
              </a:ext>
            </a:extLst>
          </p:cNvPr>
          <p:cNvSpPr>
            <a:spLocks noGrp="1"/>
          </p:cNvSpPr>
          <p:nvPr>
            <p:ph type="subTitle" idx="1"/>
          </p:nvPr>
        </p:nvSpPr>
        <p:spPr/>
        <p:txBody>
          <a:bodyPr>
            <a:normAutofit/>
          </a:bodyPr>
          <a:lstStyle/>
          <a:p>
            <a:endParaRPr lang="en-US" dirty="0"/>
          </a:p>
          <a:p>
            <a:pPr algn="l"/>
            <a:r>
              <a:rPr lang="en-US" dirty="0"/>
              <a:t>Zac Adelman, LADCO</a:t>
            </a:r>
          </a:p>
        </p:txBody>
      </p:sp>
      <p:sp>
        <p:nvSpPr>
          <p:cNvPr id="3" name="Slide Number Placeholder 2">
            <a:extLst>
              <a:ext uri="{FF2B5EF4-FFF2-40B4-BE49-F238E27FC236}">
                <a16:creationId xmlns:a16="http://schemas.microsoft.com/office/drawing/2014/main" id="{C56E7479-7853-475E-A566-561299806494}"/>
              </a:ext>
            </a:extLst>
          </p:cNvPr>
          <p:cNvSpPr>
            <a:spLocks noGrp="1"/>
          </p:cNvSpPr>
          <p:nvPr>
            <p:ph type="sldNum" sz="quarter" idx="12"/>
          </p:nvPr>
        </p:nvSpPr>
        <p:spPr/>
        <p:txBody>
          <a:bodyPr/>
          <a:lstStyle/>
          <a:p>
            <a:fld id="{61C894BD-DCE2-4A96-A9AF-225BBEAC2A40}" type="slidenum">
              <a:rPr lang="en-US" smtClean="0"/>
              <a:pPr/>
              <a:t>92</a:t>
            </a:fld>
            <a:endParaRPr lang="en-US"/>
          </a:p>
        </p:txBody>
      </p:sp>
    </p:spTree>
    <p:extLst>
      <p:ext uri="{BB962C8B-B14F-4D97-AF65-F5344CB8AC3E}">
        <p14:creationId xmlns:p14="http://schemas.microsoft.com/office/powerpoint/2010/main" val="5187482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9B72B20-E111-8F49-B337-06E52267B5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1495" y="1549147"/>
            <a:ext cx="7055881" cy="4850919"/>
          </a:xfrm>
        </p:spPr>
      </p:pic>
      <p:sp>
        <p:nvSpPr>
          <p:cNvPr id="3" name="Slide Number Placeholder 2">
            <a:extLst>
              <a:ext uri="{FF2B5EF4-FFF2-40B4-BE49-F238E27FC236}">
                <a16:creationId xmlns:a16="http://schemas.microsoft.com/office/drawing/2014/main" id="{911B6A0C-AD95-2448-A82F-5DF8FA27EA2D}"/>
              </a:ext>
            </a:extLst>
          </p:cNvPr>
          <p:cNvSpPr>
            <a:spLocks noGrp="1"/>
          </p:cNvSpPr>
          <p:nvPr>
            <p:ph type="sldNum" sz="quarter" idx="12"/>
          </p:nvPr>
        </p:nvSpPr>
        <p:spPr/>
        <p:txBody>
          <a:bodyPr/>
          <a:lstStyle/>
          <a:p>
            <a:fld id="{61C894BD-DCE2-4A96-A9AF-225BBEAC2A40}" type="slidenum">
              <a:rPr lang="en-US" smtClean="0"/>
              <a:pPr/>
              <a:t>93</a:t>
            </a:fld>
            <a:endParaRPr lang="en-US"/>
          </a:p>
        </p:txBody>
      </p:sp>
      <p:sp>
        <p:nvSpPr>
          <p:cNvPr id="4" name="Title 3">
            <a:extLst>
              <a:ext uri="{FF2B5EF4-FFF2-40B4-BE49-F238E27FC236}">
                <a16:creationId xmlns:a16="http://schemas.microsoft.com/office/drawing/2014/main" id="{F871DD20-F1AB-214D-8D72-6A5BB623DF54}"/>
              </a:ext>
            </a:extLst>
          </p:cNvPr>
          <p:cNvSpPr>
            <a:spLocks noGrp="1"/>
          </p:cNvSpPr>
          <p:nvPr>
            <p:ph type="title"/>
          </p:nvPr>
        </p:nvSpPr>
        <p:spPr/>
        <p:txBody>
          <a:bodyPr/>
          <a:lstStyle/>
          <a:p>
            <a:r>
              <a:rPr lang="en-US" dirty="0"/>
              <a:t>LADCO 2016v1 </a:t>
            </a:r>
            <a:r>
              <a:rPr lang="en-US" dirty="0" err="1"/>
              <a:t>CAMx</a:t>
            </a:r>
            <a:r>
              <a:rPr lang="en-US" dirty="0"/>
              <a:t> Modeling</a:t>
            </a:r>
          </a:p>
        </p:txBody>
      </p:sp>
      <p:sp>
        <p:nvSpPr>
          <p:cNvPr id="7" name="TextBox 6">
            <a:extLst>
              <a:ext uri="{FF2B5EF4-FFF2-40B4-BE49-F238E27FC236}">
                <a16:creationId xmlns:a16="http://schemas.microsoft.com/office/drawing/2014/main" id="{140BC364-F598-4740-BD63-95F8B7041C6E}"/>
              </a:ext>
            </a:extLst>
          </p:cNvPr>
          <p:cNvSpPr txBox="1"/>
          <p:nvPr/>
        </p:nvSpPr>
        <p:spPr>
          <a:xfrm>
            <a:off x="457200" y="1752600"/>
            <a:ext cx="5105400" cy="3901068"/>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a:t>April – October 2016 </a:t>
            </a:r>
            <a:r>
              <a:rPr lang="en-US" dirty="0" err="1"/>
              <a:t>CAMx</a:t>
            </a:r>
            <a:r>
              <a:rPr lang="en-US" dirty="0"/>
              <a:t> v7.0beta4</a:t>
            </a:r>
          </a:p>
          <a:p>
            <a:pPr marL="285750" indent="-285750">
              <a:lnSpc>
                <a:spcPct val="200000"/>
              </a:lnSpc>
              <a:buFont typeface="Arial" panose="020B0604020202020204" pitchFamily="34" charset="0"/>
              <a:buChar char="•"/>
            </a:pPr>
            <a:r>
              <a:rPr lang="en-US" dirty="0"/>
              <a:t>US EPA 12US1 WRF Meteorology</a:t>
            </a:r>
          </a:p>
          <a:p>
            <a:pPr marL="285750" indent="-285750">
              <a:lnSpc>
                <a:spcPct val="200000"/>
              </a:lnSpc>
              <a:buFont typeface="Arial" panose="020B0604020202020204" pitchFamily="34" charset="0"/>
              <a:buChar char="•"/>
            </a:pPr>
            <a:r>
              <a:rPr lang="en-US" dirty="0"/>
              <a:t>US EPA 2016 Hemispheric CMAQ BC’s</a:t>
            </a:r>
          </a:p>
          <a:p>
            <a:pPr marL="285750" indent="-285750">
              <a:lnSpc>
                <a:spcPct val="200000"/>
              </a:lnSpc>
              <a:buFont typeface="Arial" panose="020B0604020202020204" pitchFamily="34" charset="0"/>
              <a:buChar char="•"/>
            </a:pPr>
            <a:r>
              <a:rPr lang="en-US" dirty="0"/>
              <a:t>2016v1 emissions data </a:t>
            </a:r>
          </a:p>
          <a:p>
            <a:pPr marL="285750" indent="-285750">
              <a:lnSpc>
                <a:spcPct val="200000"/>
              </a:lnSpc>
              <a:buFont typeface="Arial" panose="020B0604020202020204" pitchFamily="34" charset="0"/>
              <a:buChar char="•"/>
            </a:pPr>
            <a:r>
              <a:rPr lang="en-US" dirty="0"/>
              <a:t>EPA 2016fh_16j SMOKEv4.6 modeling platform, processed to 12US2 domain</a:t>
            </a:r>
          </a:p>
          <a:p>
            <a:pPr marL="285750" indent="-285750">
              <a:lnSpc>
                <a:spcPct val="200000"/>
              </a:lnSpc>
              <a:buFont typeface="Arial" panose="020B0604020202020204" pitchFamily="34" charset="0"/>
              <a:buChar char="•"/>
            </a:pPr>
            <a:r>
              <a:rPr lang="en-US" dirty="0"/>
              <a:t>Evaluation with AMETv1.3</a:t>
            </a:r>
          </a:p>
        </p:txBody>
      </p:sp>
    </p:spTree>
    <p:extLst>
      <p:ext uri="{BB962C8B-B14F-4D97-AF65-F5344CB8AC3E}">
        <p14:creationId xmlns:p14="http://schemas.microsoft.com/office/powerpoint/2010/main" val="14976552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FA5461-7A1A-D74E-A853-D0F6CE5ED54F}"/>
              </a:ext>
            </a:extLst>
          </p:cNvPr>
          <p:cNvSpPr>
            <a:spLocks noGrp="1"/>
          </p:cNvSpPr>
          <p:nvPr>
            <p:ph type="sldNum" sz="quarter" idx="12"/>
          </p:nvPr>
        </p:nvSpPr>
        <p:spPr/>
        <p:txBody>
          <a:bodyPr/>
          <a:lstStyle/>
          <a:p>
            <a:fld id="{61C894BD-DCE2-4A96-A9AF-225BBEAC2A40}" type="slidenum">
              <a:rPr lang="en-US" smtClean="0"/>
              <a:pPr/>
              <a:t>94</a:t>
            </a:fld>
            <a:endParaRPr lang="en-US"/>
          </a:p>
        </p:txBody>
      </p:sp>
      <p:sp>
        <p:nvSpPr>
          <p:cNvPr id="4" name="Title 3">
            <a:extLst>
              <a:ext uri="{FF2B5EF4-FFF2-40B4-BE49-F238E27FC236}">
                <a16:creationId xmlns:a16="http://schemas.microsoft.com/office/drawing/2014/main" id="{478E1536-9852-B24F-87DC-2A4B6BD938BD}"/>
              </a:ext>
            </a:extLst>
          </p:cNvPr>
          <p:cNvSpPr>
            <a:spLocks noGrp="1"/>
          </p:cNvSpPr>
          <p:nvPr>
            <p:ph type="title"/>
          </p:nvPr>
        </p:nvSpPr>
        <p:spPr/>
        <p:txBody>
          <a:bodyPr>
            <a:normAutofit fontScale="90000"/>
          </a:bodyPr>
          <a:lstStyle/>
          <a:p>
            <a:r>
              <a:rPr lang="en-US" dirty="0"/>
              <a:t>Daily Max 8-Hour Ozone (MDA8) Performance</a:t>
            </a:r>
          </a:p>
        </p:txBody>
      </p:sp>
      <p:pic>
        <p:nvPicPr>
          <p:cNvPr id="6" name="Picture 5">
            <a:extLst>
              <a:ext uri="{FF2B5EF4-FFF2-40B4-BE49-F238E27FC236}">
                <a16:creationId xmlns:a16="http://schemas.microsoft.com/office/drawing/2014/main" id="{034A38B3-C74E-5A43-8C19-2F72FA714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219200"/>
            <a:ext cx="5638800" cy="5638800"/>
          </a:xfrm>
          <a:prstGeom prst="rect">
            <a:avLst/>
          </a:prstGeom>
        </p:spPr>
      </p:pic>
      <p:sp>
        <p:nvSpPr>
          <p:cNvPr id="11" name="TextBox 10">
            <a:extLst>
              <a:ext uri="{FF2B5EF4-FFF2-40B4-BE49-F238E27FC236}">
                <a16:creationId xmlns:a16="http://schemas.microsoft.com/office/drawing/2014/main" id="{54FDB2C0-4400-6D4A-9849-496208863485}"/>
              </a:ext>
            </a:extLst>
          </p:cNvPr>
          <p:cNvSpPr txBox="1"/>
          <p:nvPr/>
        </p:nvSpPr>
        <p:spPr>
          <a:xfrm>
            <a:off x="457200" y="1752600"/>
            <a:ext cx="5486400" cy="2239074"/>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a:t>National MDA8 O3 Season (April-October)</a:t>
            </a:r>
          </a:p>
          <a:p>
            <a:pPr marL="285750" indent="-285750">
              <a:lnSpc>
                <a:spcPct val="200000"/>
              </a:lnSpc>
              <a:buFont typeface="Arial" panose="020B0604020202020204" pitchFamily="34" charset="0"/>
              <a:buChar char="•"/>
            </a:pPr>
            <a:r>
              <a:rPr lang="en-US" dirty="0"/>
              <a:t>All AQS and </a:t>
            </a:r>
            <a:r>
              <a:rPr lang="en-US" dirty="0" err="1"/>
              <a:t>CastNET</a:t>
            </a:r>
            <a:r>
              <a:rPr lang="en-US" dirty="0"/>
              <a:t> sites</a:t>
            </a:r>
          </a:p>
          <a:p>
            <a:pPr marL="285750" indent="-285750">
              <a:lnSpc>
                <a:spcPct val="200000"/>
              </a:lnSpc>
              <a:buFont typeface="Arial" panose="020B0604020202020204" pitchFamily="34" charset="0"/>
              <a:buChar char="•"/>
            </a:pPr>
            <a:r>
              <a:rPr lang="en-US" dirty="0"/>
              <a:t>NMB/E = Normalized Mean Bias/Error</a:t>
            </a:r>
          </a:p>
          <a:p>
            <a:pPr marL="285750" indent="-285750">
              <a:lnSpc>
                <a:spcPct val="200000"/>
              </a:lnSpc>
              <a:buFont typeface="Arial" panose="020B0604020202020204" pitchFamily="34" charset="0"/>
              <a:buChar char="•"/>
            </a:pPr>
            <a:r>
              <a:rPr lang="en-US" dirty="0"/>
              <a:t>FB/E = Fractional Bias/Error</a:t>
            </a:r>
          </a:p>
        </p:txBody>
      </p:sp>
      <p:graphicFrame>
        <p:nvGraphicFramePr>
          <p:cNvPr id="12" name="Table 11">
            <a:extLst>
              <a:ext uri="{FF2B5EF4-FFF2-40B4-BE49-F238E27FC236}">
                <a16:creationId xmlns:a16="http://schemas.microsoft.com/office/drawing/2014/main" id="{D40E8431-D98E-FF43-968F-78FBCD78FD3E}"/>
              </a:ext>
            </a:extLst>
          </p:cNvPr>
          <p:cNvGraphicFramePr>
            <a:graphicFrameLocks noGrp="1"/>
          </p:cNvGraphicFramePr>
          <p:nvPr/>
        </p:nvGraphicFramePr>
        <p:xfrm>
          <a:off x="767968" y="4352912"/>
          <a:ext cx="5017265" cy="111252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3627211315"/>
                    </a:ext>
                  </a:extLst>
                </a:gridCol>
                <a:gridCol w="863906">
                  <a:extLst>
                    <a:ext uri="{9D8B030D-6E8A-4147-A177-3AD203B41FA5}">
                      <a16:colId xmlns:a16="http://schemas.microsoft.com/office/drawing/2014/main" val="3056356661"/>
                    </a:ext>
                  </a:extLst>
                </a:gridCol>
                <a:gridCol w="1003453">
                  <a:extLst>
                    <a:ext uri="{9D8B030D-6E8A-4147-A177-3AD203B41FA5}">
                      <a16:colId xmlns:a16="http://schemas.microsoft.com/office/drawing/2014/main" val="2637397167"/>
                    </a:ext>
                  </a:extLst>
                </a:gridCol>
                <a:gridCol w="1003453">
                  <a:extLst>
                    <a:ext uri="{9D8B030D-6E8A-4147-A177-3AD203B41FA5}">
                      <a16:colId xmlns:a16="http://schemas.microsoft.com/office/drawing/2014/main" val="3517967492"/>
                    </a:ext>
                  </a:extLst>
                </a:gridCol>
                <a:gridCol w="1003453">
                  <a:extLst>
                    <a:ext uri="{9D8B030D-6E8A-4147-A177-3AD203B41FA5}">
                      <a16:colId xmlns:a16="http://schemas.microsoft.com/office/drawing/2014/main" val="2576432489"/>
                    </a:ext>
                  </a:extLst>
                </a:gridCol>
              </a:tblGrid>
              <a:tr h="370840">
                <a:tc>
                  <a:txBody>
                    <a:bodyPr/>
                    <a:lstStyle/>
                    <a:p>
                      <a:endParaRPr lang="en-US" dirty="0"/>
                    </a:p>
                  </a:txBody>
                  <a:tcPr/>
                </a:tc>
                <a:tc>
                  <a:txBody>
                    <a:bodyPr/>
                    <a:lstStyle/>
                    <a:p>
                      <a:r>
                        <a:rPr lang="en-US" dirty="0"/>
                        <a:t>NMB</a:t>
                      </a:r>
                    </a:p>
                  </a:txBody>
                  <a:tcPr/>
                </a:tc>
                <a:tc>
                  <a:txBody>
                    <a:bodyPr/>
                    <a:lstStyle/>
                    <a:p>
                      <a:r>
                        <a:rPr lang="en-US" dirty="0"/>
                        <a:t>NME</a:t>
                      </a:r>
                    </a:p>
                  </a:txBody>
                  <a:tcPr/>
                </a:tc>
                <a:tc>
                  <a:txBody>
                    <a:bodyPr/>
                    <a:lstStyle/>
                    <a:p>
                      <a:r>
                        <a:rPr lang="en-US" dirty="0"/>
                        <a:t>FB</a:t>
                      </a:r>
                    </a:p>
                  </a:txBody>
                  <a:tcPr/>
                </a:tc>
                <a:tc>
                  <a:txBody>
                    <a:bodyPr/>
                    <a:lstStyle/>
                    <a:p>
                      <a:r>
                        <a:rPr lang="en-US" dirty="0"/>
                        <a:t>FE</a:t>
                      </a:r>
                    </a:p>
                  </a:txBody>
                  <a:tcPr/>
                </a:tc>
                <a:extLst>
                  <a:ext uri="{0D108BD9-81ED-4DB2-BD59-A6C34878D82A}">
                    <a16:rowId xmlns:a16="http://schemas.microsoft.com/office/drawing/2014/main" val="2599749507"/>
                  </a:ext>
                </a:extLst>
              </a:tr>
              <a:tr h="370840">
                <a:tc>
                  <a:txBody>
                    <a:bodyPr/>
                    <a:lstStyle/>
                    <a:p>
                      <a:r>
                        <a:rPr lang="en-US" dirty="0"/>
                        <a:t>AQS</a:t>
                      </a:r>
                    </a:p>
                  </a:txBody>
                  <a:tcPr/>
                </a:tc>
                <a:tc>
                  <a:txBody>
                    <a:bodyPr/>
                    <a:lstStyle/>
                    <a:p>
                      <a:r>
                        <a:rPr lang="en-US" dirty="0"/>
                        <a:t>-3.3</a:t>
                      </a:r>
                    </a:p>
                  </a:txBody>
                  <a:tcPr/>
                </a:tc>
                <a:tc>
                  <a:txBody>
                    <a:bodyPr/>
                    <a:lstStyle/>
                    <a:p>
                      <a:r>
                        <a:rPr lang="en-US" dirty="0"/>
                        <a:t>14.7</a:t>
                      </a:r>
                    </a:p>
                  </a:txBody>
                  <a:tcPr/>
                </a:tc>
                <a:tc>
                  <a:txBody>
                    <a:bodyPr/>
                    <a:lstStyle/>
                    <a:p>
                      <a:r>
                        <a:rPr lang="en-US" dirty="0"/>
                        <a:t>-3.2</a:t>
                      </a:r>
                    </a:p>
                  </a:txBody>
                  <a:tcPr/>
                </a:tc>
                <a:tc>
                  <a:txBody>
                    <a:bodyPr/>
                    <a:lstStyle/>
                    <a:p>
                      <a:r>
                        <a:rPr lang="en-US" dirty="0"/>
                        <a:t>15.7</a:t>
                      </a:r>
                    </a:p>
                  </a:txBody>
                  <a:tcPr/>
                </a:tc>
                <a:extLst>
                  <a:ext uri="{0D108BD9-81ED-4DB2-BD59-A6C34878D82A}">
                    <a16:rowId xmlns:a16="http://schemas.microsoft.com/office/drawing/2014/main" val="2215886256"/>
                  </a:ext>
                </a:extLst>
              </a:tr>
              <a:tr h="370840">
                <a:tc>
                  <a:txBody>
                    <a:bodyPr/>
                    <a:lstStyle/>
                    <a:p>
                      <a:r>
                        <a:rPr lang="en-US" dirty="0" err="1"/>
                        <a:t>CastNET</a:t>
                      </a:r>
                      <a:endParaRPr lang="en-US" dirty="0"/>
                    </a:p>
                  </a:txBody>
                  <a:tcPr/>
                </a:tc>
                <a:tc>
                  <a:txBody>
                    <a:bodyPr/>
                    <a:lstStyle/>
                    <a:p>
                      <a:r>
                        <a:rPr lang="en-US" dirty="0"/>
                        <a:t>-4.4</a:t>
                      </a:r>
                    </a:p>
                  </a:txBody>
                  <a:tcPr/>
                </a:tc>
                <a:tc>
                  <a:txBody>
                    <a:bodyPr/>
                    <a:lstStyle/>
                    <a:p>
                      <a:r>
                        <a:rPr lang="en-US" dirty="0"/>
                        <a:t>14.4</a:t>
                      </a:r>
                    </a:p>
                  </a:txBody>
                  <a:tcPr/>
                </a:tc>
                <a:tc>
                  <a:txBody>
                    <a:bodyPr/>
                    <a:lstStyle/>
                    <a:p>
                      <a:r>
                        <a:rPr lang="en-US" dirty="0"/>
                        <a:t>-3.9</a:t>
                      </a:r>
                    </a:p>
                  </a:txBody>
                  <a:tcPr/>
                </a:tc>
                <a:tc>
                  <a:txBody>
                    <a:bodyPr/>
                    <a:lstStyle/>
                    <a:p>
                      <a:r>
                        <a:rPr lang="en-US" dirty="0"/>
                        <a:t>15.2</a:t>
                      </a:r>
                    </a:p>
                  </a:txBody>
                  <a:tcPr/>
                </a:tc>
                <a:extLst>
                  <a:ext uri="{0D108BD9-81ED-4DB2-BD59-A6C34878D82A}">
                    <a16:rowId xmlns:a16="http://schemas.microsoft.com/office/drawing/2014/main" val="3101818803"/>
                  </a:ext>
                </a:extLst>
              </a:tr>
            </a:tbl>
          </a:graphicData>
        </a:graphic>
      </p:graphicFrame>
    </p:spTree>
    <p:extLst>
      <p:ext uri="{BB962C8B-B14F-4D97-AF65-F5344CB8AC3E}">
        <p14:creationId xmlns:p14="http://schemas.microsoft.com/office/powerpoint/2010/main" val="9796054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95</a:t>
            </a:fld>
            <a:endParaRPr lang="en-US"/>
          </a:p>
        </p:txBody>
      </p:sp>
      <p:sp>
        <p:nvSpPr>
          <p:cNvPr id="4" name="Title 3">
            <a:extLst>
              <a:ext uri="{FF2B5EF4-FFF2-40B4-BE49-F238E27FC236}">
                <a16:creationId xmlns:a16="http://schemas.microsoft.com/office/drawing/2014/main" id="{B2700F55-7626-AF41-BBC6-D62644BD527F}"/>
              </a:ext>
            </a:extLst>
          </p:cNvPr>
          <p:cNvSpPr>
            <a:spLocks noGrp="1"/>
          </p:cNvSpPr>
          <p:nvPr>
            <p:ph type="title"/>
          </p:nvPr>
        </p:nvSpPr>
        <p:spPr/>
        <p:txBody>
          <a:bodyPr>
            <a:normAutofit fontScale="90000"/>
          </a:bodyPr>
          <a:lstStyle/>
          <a:p>
            <a:r>
              <a:rPr lang="en-US" dirty="0"/>
              <a:t>O3 Season MDA8 O3 Normalized Mean Bias</a:t>
            </a:r>
          </a:p>
        </p:txBody>
      </p:sp>
      <p:pic>
        <p:nvPicPr>
          <p:cNvPr id="7" name="Picture 6">
            <a:extLst>
              <a:ext uri="{FF2B5EF4-FFF2-40B4-BE49-F238E27FC236}">
                <a16:creationId xmlns:a16="http://schemas.microsoft.com/office/drawing/2014/main" id="{3208CAEC-4DC6-1249-8BAD-16B5EA079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158459"/>
            <a:ext cx="7334511" cy="5665813"/>
          </a:xfrm>
          <a:prstGeom prst="rect">
            <a:avLst/>
          </a:prstGeom>
        </p:spPr>
      </p:pic>
    </p:spTree>
    <p:extLst>
      <p:ext uri="{BB962C8B-B14F-4D97-AF65-F5344CB8AC3E}">
        <p14:creationId xmlns:p14="http://schemas.microsoft.com/office/powerpoint/2010/main" val="31147350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DBF69D-3AB4-6345-8396-D6377BD7E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34" y="162587"/>
            <a:ext cx="4734838" cy="3657600"/>
          </a:xfrm>
          <a:prstGeom prst="rect">
            <a:avLst/>
          </a:prstGeom>
        </p:spPr>
      </p:pic>
      <p:pic>
        <p:nvPicPr>
          <p:cNvPr id="7" name="Picture 6">
            <a:extLst>
              <a:ext uri="{FF2B5EF4-FFF2-40B4-BE49-F238E27FC236}">
                <a16:creationId xmlns:a16="http://schemas.microsoft.com/office/drawing/2014/main" id="{336AA43A-C3BE-4249-B69D-183D9DA5D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7185" y="101415"/>
            <a:ext cx="4734838" cy="3657600"/>
          </a:xfrm>
          <a:prstGeom prst="rect">
            <a:avLst/>
          </a:prstGeom>
        </p:spPr>
      </p:pic>
      <p:pic>
        <p:nvPicPr>
          <p:cNvPr id="9" name="Picture 8">
            <a:extLst>
              <a:ext uri="{FF2B5EF4-FFF2-40B4-BE49-F238E27FC236}">
                <a16:creationId xmlns:a16="http://schemas.microsoft.com/office/drawing/2014/main" id="{97653AC8-A81B-2B43-85BD-B50AD739EC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9858" y="139900"/>
            <a:ext cx="4734838" cy="3657600"/>
          </a:xfrm>
          <a:prstGeom prst="rect">
            <a:avLst/>
          </a:prstGeom>
        </p:spPr>
      </p:pic>
      <p:pic>
        <p:nvPicPr>
          <p:cNvPr id="11" name="Picture 10">
            <a:extLst>
              <a:ext uri="{FF2B5EF4-FFF2-40B4-BE49-F238E27FC236}">
                <a16:creationId xmlns:a16="http://schemas.microsoft.com/office/drawing/2014/main" id="{E185261E-53AD-1141-BEA9-F1EC369A6E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20" y="3502087"/>
            <a:ext cx="4734838" cy="3657600"/>
          </a:xfrm>
          <a:prstGeom prst="rect">
            <a:avLst/>
          </a:prstGeom>
        </p:spPr>
      </p:pic>
      <p:pic>
        <p:nvPicPr>
          <p:cNvPr id="13" name="Picture 12">
            <a:extLst>
              <a:ext uri="{FF2B5EF4-FFF2-40B4-BE49-F238E27FC236}">
                <a16:creationId xmlns:a16="http://schemas.microsoft.com/office/drawing/2014/main" id="{43A2AA7E-0FD6-8A44-AA0C-E5F8687677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4256" y="3491350"/>
            <a:ext cx="4734837" cy="3657600"/>
          </a:xfrm>
          <a:prstGeom prst="rect">
            <a:avLst/>
          </a:prstGeom>
        </p:spPr>
      </p:pic>
      <p:pic>
        <p:nvPicPr>
          <p:cNvPr id="15" name="Picture 14">
            <a:extLst>
              <a:ext uri="{FF2B5EF4-FFF2-40B4-BE49-F238E27FC236}">
                <a16:creationId xmlns:a16="http://schemas.microsoft.com/office/drawing/2014/main" id="{914D9EAB-7E15-5949-BE94-4D880461EB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7945" y="3491350"/>
            <a:ext cx="4734837" cy="3657600"/>
          </a:xfrm>
          <a:prstGeom prst="rect">
            <a:avLst/>
          </a:prstGeom>
        </p:spPr>
      </p:pic>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96</a:t>
            </a:fld>
            <a:endParaRPr lang="en-US"/>
          </a:p>
        </p:txBody>
      </p:sp>
      <p:sp>
        <p:nvSpPr>
          <p:cNvPr id="33" name="TextBox 32">
            <a:extLst>
              <a:ext uri="{FF2B5EF4-FFF2-40B4-BE49-F238E27FC236}">
                <a16:creationId xmlns:a16="http://schemas.microsoft.com/office/drawing/2014/main" id="{F3242A27-2B65-3446-B355-938AFBBC9FA2}"/>
              </a:ext>
            </a:extLst>
          </p:cNvPr>
          <p:cNvSpPr txBox="1"/>
          <p:nvPr/>
        </p:nvSpPr>
        <p:spPr>
          <a:xfrm>
            <a:off x="3004072" y="935892"/>
            <a:ext cx="8915400" cy="369332"/>
          </a:xfrm>
          <a:prstGeom prst="rect">
            <a:avLst/>
          </a:prstGeom>
          <a:noFill/>
        </p:spPr>
        <p:txBody>
          <a:bodyPr wrap="square" rtlCol="0">
            <a:spAutoFit/>
          </a:bodyPr>
          <a:lstStyle/>
          <a:p>
            <a:r>
              <a:rPr lang="en-US" dirty="0"/>
              <a:t>April				  May			 	June</a:t>
            </a:r>
          </a:p>
        </p:txBody>
      </p:sp>
      <p:sp>
        <p:nvSpPr>
          <p:cNvPr id="34" name="TextBox 33">
            <a:extLst>
              <a:ext uri="{FF2B5EF4-FFF2-40B4-BE49-F238E27FC236}">
                <a16:creationId xmlns:a16="http://schemas.microsoft.com/office/drawing/2014/main" id="{B1168A60-81DE-804E-8F7A-66DE38AB7D65}"/>
              </a:ext>
            </a:extLst>
          </p:cNvPr>
          <p:cNvSpPr txBox="1"/>
          <p:nvPr/>
        </p:nvSpPr>
        <p:spPr>
          <a:xfrm>
            <a:off x="3004072" y="3898915"/>
            <a:ext cx="8915400" cy="369332"/>
          </a:xfrm>
          <a:prstGeom prst="rect">
            <a:avLst/>
          </a:prstGeom>
          <a:noFill/>
        </p:spPr>
        <p:txBody>
          <a:bodyPr wrap="square" rtlCol="0">
            <a:spAutoFit/>
          </a:bodyPr>
          <a:lstStyle/>
          <a:p>
            <a:r>
              <a:rPr lang="en-US" dirty="0"/>
              <a:t>July			           August			     September</a:t>
            </a:r>
          </a:p>
        </p:txBody>
      </p:sp>
      <p:sp>
        <p:nvSpPr>
          <p:cNvPr id="27" name="Title 3">
            <a:extLst>
              <a:ext uri="{FF2B5EF4-FFF2-40B4-BE49-F238E27FC236}">
                <a16:creationId xmlns:a16="http://schemas.microsoft.com/office/drawing/2014/main" id="{19E089CF-3810-5545-9D5E-F2E0006BA94E}"/>
              </a:ext>
            </a:extLst>
          </p:cNvPr>
          <p:cNvSpPr>
            <a:spLocks noGrp="1"/>
          </p:cNvSpPr>
          <p:nvPr>
            <p:ph type="title"/>
          </p:nvPr>
        </p:nvSpPr>
        <p:spPr>
          <a:xfrm>
            <a:off x="1259552" y="48073"/>
            <a:ext cx="9730104" cy="597524"/>
          </a:xfrm>
          <a:solidFill>
            <a:schemeClr val="bg1"/>
          </a:solidFill>
          <a:ln>
            <a:noFill/>
          </a:ln>
          <a:effectLst>
            <a:outerShdw blurRad="50800" dist="38100" dir="5400000" algn="t" rotWithShape="0">
              <a:prstClr val="black">
                <a:alpha val="40000"/>
              </a:prstClr>
            </a:outerShdw>
          </a:effectLst>
        </p:spPr>
        <p:txBody>
          <a:bodyPr>
            <a:normAutofit fontScale="90000"/>
          </a:bodyPr>
          <a:lstStyle/>
          <a:p>
            <a:pPr algn="ctr"/>
            <a:r>
              <a:rPr lang="en-US" dirty="0"/>
              <a:t>Monthly MDA8 O3 Normalized Mean Bias</a:t>
            </a:r>
          </a:p>
        </p:txBody>
      </p:sp>
    </p:spTree>
    <p:extLst>
      <p:ext uri="{BB962C8B-B14F-4D97-AF65-F5344CB8AC3E}">
        <p14:creationId xmlns:p14="http://schemas.microsoft.com/office/powerpoint/2010/main" val="16930610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EB314611-4BE6-9C41-A7CA-0898E9E45EA9}"/>
              </a:ext>
            </a:extLst>
          </p:cNvPr>
          <p:cNvSpPr>
            <a:spLocks noGrp="1"/>
          </p:cNvSpPr>
          <p:nvPr>
            <p:ph idx="1"/>
          </p:nvPr>
        </p:nvSpPr>
        <p:spPr>
          <a:xfrm>
            <a:off x="4181180" y="726067"/>
            <a:ext cx="7410138" cy="2152503"/>
          </a:xfrm>
        </p:spPr>
        <p:txBody>
          <a:bodyPr>
            <a:normAutofit fontScale="92500" lnSpcReduction="20000"/>
          </a:bodyPr>
          <a:lstStyle/>
          <a:p>
            <a:r>
              <a:rPr lang="en-US" dirty="0"/>
              <a:t>Comparing O3 to measured precursors</a:t>
            </a:r>
          </a:p>
          <a:p>
            <a:pPr lvl="1"/>
            <a:r>
              <a:rPr lang="en-US" dirty="0"/>
              <a:t>NO2 ~ mobile, combustion</a:t>
            </a:r>
          </a:p>
          <a:p>
            <a:pPr lvl="1"/>
            <a:r>
              <a:rPr lang="en-US" dirty="0"/>
              <a:t>Formaldehyde ~ VCPs, mobile, combustion</a:t>
            </a:r>
          </a:p>
          <a:p>
            <a:pPr lvl="1"/>
            <a:r>
              <a:rPr lang="en-US" dirty="0"/>
              <a:t>Isoprene ~ </a:t>
            </a:r>
            <a:r>
              <a:rPr lang="en-US" dirty="0" err="1"/>
              <a:t>biogenics</a:t>
            </a:r>
            <a:endParaRPr lang="en-US" dirty="0"/>
          </a:p>
          <a:p>
            <a:r>
              <a:rPr lang="en-US" dirty="0"/>
              <a:t>Measurements are sparse</a:t>
            </a:r>
          </a:p>
          <a:p>
            <a:r>
              <a:rPr lang="en-US" dirty="0"/>
              <a:t>No obvious patterns across the season</a:t>
            </a:r>
          </a:p>
        </p:txBody>
      </p:sp>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97</a:t>
            </a:fld>
            <a:endParaRPr lang="en-US"/>
          </a:p>
        </p:txBody>
      </p:sp>
      <p:sp>
        <p:nvSpPr>
          <p:cNvPr id="14" name="Title 3">
            <a:extLst>
              <a:ext uri="{FF2B5EF4-FFF2-40B4-BE49-F238E27FC236}">
                <a16:creationId xmlns:a16="http://schemas.microsoft.com/office/drawing/2014/main" id="{1997CF0F-61F8-C24C-B550-EBB6E22372C3}"/>
              </a:ext>
            </a:extLst>
          </p:cNvPr>
          <p:cNvSpPr>
            <a:spLocks noGrp="1"/>
          </p:cNvSpPr>
          <p:nvPr>
            <p:ph type="title"/>
          </p:nvPr>
        </p:nvSpPr>
        <p:spPr>
          <a:xfrm>
            <a:off x="4181180" y="18143"/>
            <a:ext cx="7410138" cy="729696"/>
          </a:xfrm>
        </p:spPr>
        <p:txBody>
          <a:bodyPr>
            <a:noAutofit/>
          </a:bodyPr>
          <a:lstStyle/>
          <a:p>
            <a:r>
              <a:rPr lang="en-US" sz="3200" dirty="0"/>
              <a:t>O3 Season Normalized Mean Bias</a:t>
            </a:r>
          </a:p>
        </p:txBody>
      </p:sp>
      <p:pic>
        <p:nvPicPr>
          <p:cNvPr id="10" name="Picture 9">
            <a:extLst>
              <a:ext uri="{FF2B5EF4-FFF2-40B4-BE49-F238E27FC236}">
                <a16:creationId xmlns:a16="http://schemas.microsoft.com/office/drawing/2014/main" id="{C8B0758B-E48D-244D-8948-9F0BBD32B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8" y="2743200"/>
            <a:ext cx="5326693" cy="4114800"/>
          </a:xfrm>
          <a:prstGeom prst="rect">
            <a:avLst/>
          </a:prstGeom>
        </p:spPr>
      </p:pic>
      <p:pic>
        <p:nvPicPr>
          <p:cNvPr id="8" name="Picture 7">
            <a:extLst>
              <a:ext uri="{FF2B5EF4-FFF2-40B4-BE49-F238E27FC236}">
                <a16:creationId xmlns:a16="http://schemas.microsoft.com/office/drawing/2014/main" id="{911254B4-0288-0140-88BB-096200004FDD}"/>
              </a:ext>
            </a:extLst>
          </p:cNvPr>
          <p:cNvPicPr>
            <a:picLocks noChangeAspect="1"/>
          </p:cNvPicPr>
          <p:nvPr/>
        </p:nvPicPr>
        <p:blipFill rotWithShape="1">
          <a:blip r:embed="rId3">
            <a:extLst>
              <a:ext uri="{28A0092B-C50C-407E-A947-70E740481C1C}">
                <a14:useLocalDpi xmlns:a14="http://schemas.microsoft.com/office/drawing/2010/main" val="0"/>
              </a:ext>
            </a:extLst>
          </a:blip>
          <a:srcRect l="6919" r="11541"/>
          <a:stretch/>
        </p:blipFill>
        <p:spPr>
          <a:xfrm>
            <a:off x="4159958" y="2721429"/>
            <a:ext cx="4343400" cy="4114800"/>
          </a:xfrm>
          <a:prstGeom prst="rect">
            <a:avLst/>
          </a:prstGeom>
        </p:spPr>
      </p:pic>
      <p:pic>
        <p:nvPicPr>
          <p:cNvPr id="7" name="Picture 6">
            <a:extLst>
              <a:ext uri="{FF2B5EF4-FFF2-40B4-BE49-F238E27FC236}">
                <a16:creationId xmlns:a16="http://schemas.microsoft.com/office/drawing/2014/main" id="{3208CAEC-4DC6-1249-8BAD-16B5EA079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 y="-127202"/>
            <a:ext cx="3962400" cy="3060902"/>
          </a:xfrm>
          <a:prstGeom prst="rect">
            <a:avLst/>
          </a:prstGeom>
        </p:spPr>
      </p:pic>
      <p:sp>
        <p:nvSpPr>
          <p:cNvPr id="17" name="TextBox 16">
            <a:extLst>
              <a:ext uri="{FF2B5EF4-FFF2-40B4-BE49-F238E27FC236}">
                <a16:creationId xmlns:a16="http://schemas.microsoft.com/office/drawing/2014/main" id="{0AE2CAAB-AC28-D744-A51C-9FA3DDE50522}"/>
              </a:ext>
            </a:extLst>
          </p:cNvPr>
          <p:cNvSpPr txBox="1"/>
          <p:nvPr/>
        </p:nvSpPr>
        <p:spPr>
          <a:xfrm>
            <a:off x="2438400" y="253409"/>
            <a:ext cx="533400" cy="369332"/>
          </a:xfrm>
          <a:prstGeom prst="rect">
            <a:avLst/>
          </a:prstGeom>
          <a:noFill/>
        </p:spPr>
        <p:txBody>
          <a:bodyPr wrap="square" rtlCol="0">
            <a:spAutoFit/>
          </a:bodyPr>
          <a:lstStyle/>
          <a:p>
            <a:r>
              <a:rPr lang="en-US" dirty="0"/>
              <a:t>O3</a:t>
            </a:r>
          </a:p>
        </p:txBody>
      </p:sp>
      <p:pic>
        <p:nvPicPr>
          <p:cNvPr id="5" name="Picture 4">
            <a:extLst>
              <a:ext uri="{FF2B5EF4-FFF2-40B4-BE49-F238E27FC236}">
                <a16:creationId xmlns:a16="http://schemas.microsoft.com/office/drawing/2014/main" id="{4B8D5922-A047-B543-8266-3A393F5B74B7}"/>
              </a:ext>
            </a:extLst>
          </p:cNvPr>
          <p:cNvPicPr>
            <a:picLocks noChangeAspect="1"/>
          </p:cNvPicPr>
          <p:nvPr/>
        </p:nvPicPr>
        <p:blipFill rotWithShape="1">
          <a:blip r:embed="rId5">
            <a:extLst>
              <a:ext uri="{28A0092B-C50C-407E-A947-70E740481C1C}">
                <a14:useLocalDpi xmlns:a14="http://schemas.microsoft.com/office/drawing/2010/main" val="0"/>
              </a:ext>
            </a:extLst>
          </a:blip>
          <a:srcRect l="8584" r="15599"/>
          <a:stretch/>
        </p:blipFill>
        <p:spPr>
          <a:xfrm>
            <a:off x="7960941" y="2725057"/>
            <a:ext cx="4038600" cy="4114800"/>
          </a:xfrm>
          <a:prstGeom prst="rect">
            <a:avLst/>
          </a:prstGeom>
        </p:spPr>
      </p:pic>
      <p:sp>
        <p:nvSpPr>
          <p:cNvPr id="13" name="TextBox 12">
            <a:extLst>
              <a:ext uri="{FF2B5EF4-FFF2-40B4-BE49-F238E27FC236}">
                <a16:creationId xmlns:a16="http://schemas.microsoft.com/office/drawing/2014/main" id="{B8DFC007-AEB2-3F4D-A630-7CAC7F5D536D}"/>
              </a:ext>
            </a:extLst>
          </p:cNvPr>
          <p:cNvSpPr txBox="1"/>
          <p:nvPr/>
        </p:nvSpPr>
        <p:spPr>
          <a:xfrm>
            <a:off x="3176665" y="3124200"/>
            <a:ext cx="8915400" cy="369332"/>
          </a:xfrm>
          <a:prstGeom prst="rect">
            <a:avLst/>
          </a:prstGeom>
          <a:noFill/>
        </p:spPr>
        <p:txBody>
          <a:bodyPr wrap="square" rtlCol="0">
            <a:spAutoFit/>
          </a:bodyPr>
          <a:lstStyle/>
          <a:p>
            <a:r>
              <a:rPr lang="en-US" dirty="0"/>
              <a:t>NO2			           Isoprene			    Formaldehyde</a:t>
            </a:r>
          </a:p>
        </p:txBody>
      </p:sp>
    </p:spTree>
    <p:extLst>
      <p:ext uri="{BB962C8B-B14F-4D97-AF65-F5344CB8AC3E}">
        <p14:creationId xmlns:p14="http://schemas.microsoft.com/office/powerpoint/2010/main" val="35146334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10BA48-6531-9A4A-AD85-E775AB826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6" y="48073"/>
            <a:ext cx="4734838" cy="3657600"/>
          </a:xfrm>
          <a:prstGeom prst="rect">
            <a:avLst/>
          </a:prstGeom>
        </p:spPr>
      </p:pic>
      <p:pic>
        <p:nvPicPr>
          <p:cNvPr id="8" name="Picture 7">
            <a:extLst>
              <a:ext uri="{FF2B5EF4-FFF2-40B4-BE49-F238E27FC236}">
                <a16:creationId xmlns:a16="http://schemas.microsoft.com/office/drawing/2014/main" id="{3AE7E2DA-0167-9143-A35F-6EDE73A4EF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3968" y="58464"/>
            <a:ext cx="4734838" cy="3657600"/>
          </a:xfrm>
          <a:prstGeom prst="rect">
            <a:avLst/>
          </a:prstGeom>
        </p:spPr>
      </p:pic>
      <p:pic>
        <p:nvPicPr>
          <p:cNvPr id="12" name="Picture 11">
            <a:extLst>
              <a:ext uri="{FF2B5EF4-FFF2-40B4-BE49-F238E27FC236}">
                <a16:creationId xmlns:a16="http://schemas.microsoft.com/office/drawing/2014/main" id="{9792756E-07E2-764E-BCA7-D6A6A097F0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879" y="48073"/>
            <a:ext cx="4734838" cy="3657600"/>
          </a:xfrm>
          <a:prstGeom prst="rect">
            <a:avLst/>
          </a:prstGeom>
        </p:spPr>
      </p:pic>
      <p:pic>
        <p:nvPicPr>
          <p:cNvPr id="16" name="Picture 15">
            <a:extLst>
              <a:ext uri="{FF2B5EF4-FFF2-40B4-BE49-F238E27FC236}">
                <a16:creationId xmlns:a16="http://schemas.microsoft.com/office/drawing/2014/main" id="{B7348848-8127-0D4B-A211-FC3F3A5F5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79" y="3426546"/>
            <a:ext cx="4734838" cy="3657600"/>
          </a:xfrm>
          <a:prstGeom prst="rect">
            <a:avLst/>
          </a:prstGeom>
        </p:spPr>
      </p:pic>
      <p:pic>
        <p:nvPicPr>
          <p:cNvPr id="18" name="Picture 17">
            <a:extLst>
              <a:ext uri="{FF2B5EF4-FFF2-40B4-BE49-F238E27FC236}">
                <a16:creationId xmlns:a16="http://schemas.microsoft.com/office/drawing/2014/main" id="{87209832-3EAC-5D4D-A763-30479540A1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3532" y="3437432"/>
            <a:ext cx="4734838" cy="3657600"/>
          </a:xfrm>
          <a:prstGeom prst="rect">
            <a:avLst/>
          </a:prstGeom>
        </p:spPr>
      </p:pic>
      <p:pic>
        <p:nvPicPr>
          <p:cNvPr id="20" name="Picture 19">
            <a:extLst>
              <a:ext uri="{FF2B5EF4-FFF2-40B4-BE49-F238E27FC236}">
                <a16:creationId xmlns:a16="http://schemas.microsoft.com/office/drawing/2014/main" id="{23B01E76-9DC8-3445-9BDF-2318AC8522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3879" y="3416650"/>
            <a:ext cx="4734838" cy="3657600"/>
          </a:xfrm>
          <a:prstGeom prst="rect">
            <a:avLst/>
          </a:prstGeom>
        </p:spPr>
      </p:pic>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98</a:t>
            </a:fld>
            <a:endParaRPr lang="en-US"/>
          </a:p>
        </p:txBody>
      </p:sp>
      <p:sp>
        <p:nvSpPr>
          <p:cNvPr id="33" name="TextBox 32">
            <a:extLst>
              <a:ext uri="{FF2B5EF4-FFF2-40B4-BE49-F238E27FC236}">
                <a16:creationId xmlns:a16="http://schemas.microsoft.com/office/drawing/2014/main" id="{F3242A27-2B65-3446-B355-938AFBBC9FA2}"/>
              </a:ext>
            </a:extLst>
          </p:cNvPr>
          <p:cNvSpPr txBox="1"/>
          <p:nvPr/>
        </p:nvSpPr>
        <p:spPr>
          <a:xfrm>
            <a:off x="2966179" y="796720"/>
            <a:ext cx="8915400" cy="369332"/>
          </a:xfrm>
          <a:prstGeom prst="rect">
            <a:avLst/>
          </a:prstGeom>
          <a:noFill/>
        </p:spPr>
        <p:txBody>
          <a:bodyPr wrap="square" rtlCol="0">
            <a:spAutoFit/>
          </a:bodyPr>
          <a:lstStyle/>
          <a:p>
            <a:r>
              <a:rPr lang="en-US" dirty="0"/>
              <a:t>April				  May			 	June</a:t>
            </a:r>
          </a:p>
        </p:txBody>
      </p:sp>
      <p:sp>
        <p:nvSpPr>
          <p:cNvPr id="34" name="TextBox 33">
            <a:extLst>
              <a:ext uri="{FF2B5EF4-FFF2-40B4-BE49-F238E27FC236}">
                <a16:creationId xmlns:a16="http://schemas.microsoft.com/office/drawing/2014/main" id="{B1168A60-81DE-804E-8F7A-66DE38AB7D65}"/>
              </a:ext>
            </a:extLst>
          </p:cNvPr>
          <p:cNvSpPr txBox="1"/>
          <p:nvPr/>
        </p:nvSpPr>
        <p:spPr>
          <a:xfrm>
            <a:off x="2824853" y="3790599"/>
            <a:ext cx="8915400" cy="369332"/>
          </a:xfrm>
          <a:prstGeom prst="rect">
            <a:avLst/>
          </a:prstGeom>
          <a:noFill/>
        </p:spPr>
        <p:txBody>
          <a:bodyPr wrap="square" rtlCol="0">
            <a:spAutoFit/>
          </a:bodyPr>
          <a:lstStyle/>
          <a:p>
            <a:r>
              <a:rPr lang="en-US" dirty="0"/>
              <a:t>July			           August			     September</a:t>
            </a:r>
          </a:p>
        </p:txBody>
      </p:sp>
      <p:sp>
        <p:nvSpPr>
          <p:cNvPr id="23" name="Title 3">
            <a:extLst>
              <a:ext uri="{FF2B5EF4-FFF2-40B4-BE49-F238E27FC236}">
                <a16:creationId xmlns:a16="http://schemas.microsoft.com/office/drawing/2014/main" id="{E5BE8125-F2B9-104A-889D-4E2FB87C911A}"/>
              </a:ext>
            </a:extLst>
          </p:cNvPr>
          <p:cNvSpPr>
            <a:spLocks noGrp="1"/>
          </p:cNvSpPr>
          <p:nvPr>
            <p:ph type="title"/>
          </p:nvPr>
        </p:nvSpPr>
        <p:spPr>
          <a:xfrm>
            <a:off x="1235899" y="18419"/>
            <a:ext cx="9730104" cy="597524"/>
          </a:xfrm>
          <a:solidFill>
            <a:schemeClr val="bg1"/>
          </a:solidFill>
          <a:ln>
            <a:noFill/>
          </a:ln>
          <a:effectLst>
            <a:outerShdw blurRad="50800" dist="38100" dir="5400000" algn="t" rotWithShape="0">
              <a:prstClr val="black">
                <a:alpha val="40000"/>
              </a:prstClr>
            </a:outerShdw>
          </a:effectLst>
        </p:spPr>
        <p:txBody>
          <a:bodyPr>
            <a:normAutofit fontScale="90000"/>
          </a:bodyPr>
          <a:lstStyle/>
          <a:p>
            <a:pPr algn="ctr"/>
            <a:r>
              <a:rPr lang="en-US" dirty="0"/>
              <a:t>Monthly NO2 Normalized Mean Bias</a:t>
            </a:r>
          </a:p>
        </p:txBody>
      </p:sp>
    </p:spTree>
    <p:extLst>
      <p:ext uri="{BB962C8B-B14F-4D97-AF65-F5344CB8AC3E}">
        <p14:creationId xmlns:p14="http://schemas.microsoft.com/office/powerpoint/2010/main" val="35477142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061C28-F29F-CC4F-94F1-408344620A76}"/>
              </a:ext>
            </a:extLst>
          </p:cNvPr>
          <p:cNvSpPr>
            <a:spLocks noGrp="1"/>
          </p:cNvSpPr>
          <p:nvPr>
            <p:ph type="sldNum" sz="quarter" idx="12"/>
          </p:nvPr>
        </p:nvSpPr>
        <p:spPr/>
        <p:txBody>
          <a:bodyPr/>
          <a:lstStyle/>
          <a:p>
            <a:fld id="{61C894BD-DCE2-4A96-A9AF-225BBEAC2A40}" type="slidenum">
              <a:rPr lang="en-US" smtClean="0"/>
              <a:pPr/>
              <a:t>99</a:t>
            </a:fld>
            <a:endParaRPr lang="en-US"/>
          </a:p>
        </p:txBody>
      </p:sp>
      <p:sp>
        <p:nvSpPr>
          <p:cNvPr id="4" name="Title 3">
            <a:extLst>
              <a:ext uri="{FF2B5EF4-FFF2-40B4-BE49-F238E27FC236}">
                <a16:creationId xmlns:a16="http://schemas.microsoft.com/office/drawing/2014/main" id="{C7B2566C-B020-354D-A361-77987A2CEFC8}"/>
              </a:ext>
            </a:extLst>
          </p:cNvPr>
          <p:cNvSpPr>
            <a:spLocks noGrp="1"/>
          </p:cNvSpPr>
          <p:nvPr>
            <p:ph type="title"/>
          </p:nvPr>
        </p:nvSpPr>
        <p:spPr>
          <a:xfrm>
            <a:off x="7296784" y="63623"/>
            <a:ext cx="4869816" cy="1143000"/>
          </a:xfrm>
        </p:spPr>
        <p:txBody>
          <a:bodyPr>
            <a:normAutofit/>
          </a:bodyPr>
          <a:lstStyle/>
          <a:p>
            <a:pPr algn="ctr"/>
            <a:r>
              <a:rPr lang="en-US" sz="3200" dirty="0"/>
              <a:t>IL April – October </a:t>
            </a:r>
            <a:br>
              <a:rPr lang="en-US" sz="3200" dirty="0"/>
            </a:br>
            <a:r>
              <a:rPr lang="en-US" sz="3200" dirty="0"/>
              <a:t>O3 and Precursors</a:t>
            </a:r>
          </a:p>
        </p:txBody>
      </p:sp>
      <p:pic>
        <p:nvPicPr>
          <p:cNvPr id="12" name="Picture 11">
            <a:extLst>
              <a:ext uri="{FF2B5EF4-FFF2-40B4-BE49-F238E27FC236}">
                <a16:creationId xmlns:a16="http://schemas.microsoft.com/office/drawing/2014/main" id="{229AEBA7-DEB2-2140-84F9-7A4472214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677"/>
            <a:ext cx="3657600" cy="3657600"/>
          </a:xfrm>
          <a:prstGeom prst="rect">
            <a:avLst/>
          </a:prstGeom>
        </p:spPr>
      </p:pic>
      <p:pic>
        <p:nvPicPr>
          <p:cNvPr id="14" name="Picture 13">
            <a:extLst>
              <a:ext uri="{FF2B5EF4-FFF2-40B4-BE49-F238E27FC236}">
                <a16:creationId xmlns:a16="http://schemas.microsoft.com/office/drawing/2014/main" id="{248B8444-8191-D44E-828D-92F7C51BE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840" y="0"/>
            <a:ext cx="3657600" cy="3657600"/>
          </a:xfrm>
          <a:prstGeom prst="rect">
            <a:avLst/>
          </a:prstGeom>
        </p:spPr>
      </p:pic>
      <p:pic>
        <p:nvPicPr>
          <p:cNvPr id="6" name="Content Placeholder 5">
            <a:extLst>
              <a:ext uri="{FF2B5EF4-FFF2-40B4-BE49-F238E27FC236}">
                <a16:creationId xmlns:a16="http://schemas.microsoft.com/office/drawing/2014/main" id="{58C5F949-6217-1D44-A3D1-297D646750B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345680" y="3228109"/>
            <a:ext cx="3657600" cy="3657600"/>
          </a:xfrm>
        </p:spPr>
      </p:pic>
      <p:pic>
        <p:nvPicPr>
          <p:cNvPr id="8" name="Picture 7">
            <a:extLst>
              <a:ext uri="{FF2B5EF4-FFF2-40B4-BE49-F238E27FC236}">
                <a16:creationId xmlns:a16="http://schemas.microsoft.com/office/drawing/2014/main" id="{082F5068-0C62-3E45-AB4B-C6664C96A8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3228109"/>
            <a:ext cx="3657600" cy="3657600"/>
          </a:xfrm>
          <a:prstGeom prst="rect">
            <a:avLst/>
          </a:prstGeom>
        </p:spPr>
      </p:pic>
      <p:pic>
        <p:nvPicPr>
          <p:cNvPr id="10" name="Picture 9">
            <a:extLst>
              <a:ext uri="{FF2B5EF4-FFF2-40B4-BE49-F238E27FC236}">
                <a16:creationId xmlns:a16="http://schemas.microsoft.com/office/drawing/2014/main" id="{91755F78-FA24-E24E-A829-F2ECF5579C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 y="3228109"/>
            <a:ext cx="3657600" cy="3657600"/>
          </a:xfrm>
          <a:prstGeom prst="rect">
            <a:avLst/>
          </a:prstGeom>
        </p:spPr>
      </p:pic>
      <p:sp>
        <p:nvSpPr>
          <p:cNvPr id="15" name="TextBox 14">
            <a:extLst>
              <a:ext uri="{FF2B5EF4-FFF2-40B4-BE49-F238E27FC236}">
                <a16:creationId xmlns:a16="http://schemas.microsoft.com/office/drawing/2014/main" id="{305BA97B-4A9B-B74F-8EDB-78A07901E900}"/>
              </a:ext>
            </a:extLst>
          </p:cNvPr>
          <p:cNvSpPr txBox="1"/>
          <p:nvPr/>
        </p:nvSpPr>
        <p:spPr>
          <a:xfrm>
            <a:off x="1514995" y="635123"/>
            <a:ext cx="5632565" cy="369332"/>
          </a:xfrm>
          <a:prstGeom prst="rect">
            <a:avLst/>
          </a:prstGeom>
          <a:noFill/>
        </p:spPr>
        <p:txBody>
          <a:bodyPr wrap="square" rtlCol="0">
            <a:spAutoFit/>
          </a:bodyPr>
          <a:lstStyle/>
          <a:p>
            <a:r>
              <a:rPr lang="en-US" dirty="0"/>
              <a:t>MDA8 O3 AQS		       MDA8 O3 </a:t>
            </a:r>
            <a:r>
              <a:rPr lang="en-US" dirty="0" err="1"/>
              <a:t>CASTNet</a:t>
            </a:r>
            <a:r>
              <a:rPr lang="en-US" dirty="0"/>
              <a:t>  </a:t>
            </a:r>
          </a:p>
        </p:txBody>
      </p:sp>
      <p:sp>
        <p:nvSpPr>
          <p:cNvPr id="17" name="TextBox 16">
            <a:extLst>
              <a:ext uri="{FF2B5EF4-FFF2-40B4-BE49-F238E27FC236}">
                <a16:creationId xmlns:a16="http://schemas.microsoft.com/office/drawing/2014/main" id="{3FF7D37C-3A25-5E42-92F0-74A5FCBFA918}"/>
              </a:ext>
            </a:extLst>
          </p:cNvPr>
          <p:cNvSpPr txBox="1"/>
          <p:nvPr/>
        </p:nvSpPr>
        <p:spPr>
          <a:xfrm>
            <a:off x="2590800" y="3742754"/>
            <a:ext cx="8153400" cy="369332"/>
          </a:xfrm>
          <a:prstGeom prst="rect">
            <a:avLst/>
          </a:prstGeom>
          <a:noFill/>
        </p:spPr>
        <p:txBody>
          <a:bodyPr wrap="square" rtlCol="0">
            <a:spAutoFit/>
          </a:bodyPr>
          <a:lstStyle/>
          <a:p>
            <a:r>
              <a:rPr lang="en-US" dirty="0"/>
              <a:t>NO2		       	       Isoprene		            Formaldehyde </a:t>
            </a:r>
          </a:p>
        </p:txBody>
      </p:sp>
      <p:sp>
        <p:nvSpPr>
          <p:cNvPr id="18" name="Content Placeholder 15">
            <a:extLst>
              <a:ext uri="{FF2B5EF4-FFF2-40B4-BE49-F238E27FC236}">
                <a16:creationId xmlns:a16="http://schemas.microsoft.com/office/drawing/2014/main" id="{4CF60769-8848-CE48-B924-C7FB684FF73A}"/>
              </a:ext>
            </a:extLst>
          </p:cNvPr>
          <p:cNvSpPr txBox="1">
            <a:spLocks/>
          </p:cNvSpPr>
          <p:nvPr/>
        </p:nvSpPr>
        <p:spPr>
          <a:xfrm>
            <a:off x="7315200" y="1248142"/>
            <a:ext cx="4702176" cy="1827570"/>
          </a:xfrm>
          <a:prstGeom prst="rect">
            <a:avLst/>
          </a:prstGeom>
        </p:spPr>
        <p:txBody>
          <a:bodyPr vert="horz">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2000" dirty="0"/>
              <a:t>Increase in NO2 and HCHO positive biases may correspond with the O3 bias change in July</a:t>
            </a:r>
          </a:p>
          <a:p>
            <a:r>
              <a:rPr lang="en-US" sz="2000" dirty="0"/>
              <a:t>High positive biases for Isoprene in April-May may indicate a problem with the leaf-out prediction</a:t>
            </a:r>
          </a:p>
        </p:txBody>
      </p:sp>
    </p:spTree>
    <p:extLst>
      <p:ext uri="{BB962C8B-B14F-4D97-AF65-F5344CB8AC3E}">
        <p14:creationId xmlns:p14="http://schemas.microsoft.com/office/powerpoint/2010/main" val="35078325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mso-contentType ?>
<FormTemplates xmlns="http://schemas.microsoft.com/sharepoint/v3/contenttype/forms">
  <Display>DocumentLibraryForm</Display>
  <Edit>DocumentLibraryForm</Edit>
  <New>DocumentLibraryForm</New>
</FormTemplates>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_ip_UnifiedCompliancePolicyUIAction xmlns="http://schemas.microsoft.com/sharepoint/v3"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ecords_x0020_Date xmlns="ba8eb6be-0955-44cd-ad6c-1ec625d649b5" xsi:nil="true"/>
    <_ip_UnifiedCompliancePolicyProperties xmlns="http://schemas.microsoft.com/sharepoint/v3" xsi:nil="true"/>
    <Rights xmlns="4ffa91fb-a0ff-4ac5-b2db-65c790d184a4" xsi:nil="true"/>
    <Document_x0020_Creation_x0020_Date xmlns="4ffa91fb-a0ff-4ac5-b2db-65c790d184a4">2020-04-29T01:04:08+00:00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Records_x0020_Status xmlns="ba8eb6be-0955-44cd-ad6c-1ec625d649b5">Pending</Records_x0020_Status>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mso-contentType ?>
<SharedContentType xmlns="Microsoft.SharePoint.Taxonomy.ContentTypeSync" SourceId="29f62856-1543-49d4-a736-4569d363f533" ContentTypeId="0x0101" PreviousValue="false"/>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ct:contentTypeSchema xmlns:ct="http://schemas.microsoft.com/office/2006/metadata/contentType" xmlns:ma="http://schemas.microsoft.com/office/2006/metadata/properties/metaAttributes" ct:_="" ma:_="" ma:contentTypeName="Document" ma:contentTypeID="0x010100BC446F43D88E304B9A8612EBB1AAEBEA" ma:contentTypeVersion="38" ma:contentTypeDescription="Create a new document." ma:contentTypeScope="" ma:versionID="65234bea06d9f24b4d56f4b5e5e008ae">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ba8eb6be-0955-44cd-ad6c-1ec625d649b5" xmlns:ns7="46aa0371-c0be-4330-a5ff-ec128acf39ed" targetNamespace="http://schemas.microsoft.com/office/2006/metadata/properties" ma:root="true" ma:fieldsID="db45db59d2d67bf6ec4a5bb8f4cc0750" ns1:_="" ns3:_="" ns4:_="" ns5:_="" ns6:_="" ns7:_="">
    <xsd:import namespace="http://schemas.microsoft.com/sharepoint/v3"/>
    <xsd:import namespace="4ffa91fb-a0ff-4ac5-b2db-65c790d184a4"/>
    <xsd:import namespace="http://schemas.microsoft.com/sharepoint.v3"/>
    <xsd:import namespace="http://schemas.microsoft.com/sharepoint/v3/fields"/>
    <xsd:import namespace="ba8eb6be-0955-44cd-ad6c-1ec625d649b5"/>
    <xsd:import namespace="46aa0371-c0be-4330-a5ff-ec128acf39ed"/>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6:LastSharedByUser" minOccurs="0"/>
                <xsd:element ref="ns6:LastSharedByTime" minOccurs="0"/>
                <xsd:element ref="ns7:MediaServiceMetadata" minOccurs="0"/>
                <xsd:element ref="ns7:MediaServiceFastMetadata" minOccurs="0"/>
                <xsd:element ref="ns7:MediaServiceAutoTags" minOccurs="0"/>
                <xsd:element ref="ns7:MediaServiceOCR" minOccurs="0"/>
                <xsd:element ref="ns6:Records_x0020_Status" minOccurs="0"/>
                <xsd:element ref="ns6:Records_x0020_Date" minOccurs="0"/>
                <xsd:element ref="ns7:MediaServiceDateTaken" minOccurs="0"/>
                <xsd:element ref="ns7:MediaServiceLocation" minOccurs="0"/>
                <xsd:element ref="ns7:MediaServiceEventHashCode" minOccurs="0"/>
                <xsd:element ref="ns7:MediaServiceGenerationTime" minOccurs="0"/>
                <xsd:element ref="ns7:MediaServiceAutoKeyPoints" minOccurs="0"/>
                <xsd:element ref="ns7: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45" nillable="true" ma:displayName="Unified Compliance Policy Properties" ma:hidden="true" ma:internalName="_ip_UnifiedCompliancePolicyProperties">
      <xsd:simpleType>
        <xsd:restriction base="dms:Note"/>
      </xsd:simpleType>
    </xsd:element>
    <xsd:element name="_ip_UnifiedCompliancePolicyUIAction" ma:index="4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7e98d0d4-ff80-45b8-9575-45dc4ee100ce}" ma:internalName="TaxCatchAllLabel" ma:readOnly="true" ma:showField="CatchAllDataLabel" ma:web="ba8eb6be-0955-44cd-ad6c-1ec625d649b5">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7e98d0d4-ff80-45b8-9575-45dc4ee100ce}" ma:internalName="TaxCatchAll" ma:showField="CatchAllData" ma:web="ba8eb6be-0955-44cd-ad6c-1ec625d649b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8eb6be-0955-44cd-ad6c-1ec625d649b5"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hidden="true" ma:internalName="SharingHintHash" ma:readOnly="true">
      <xsd:simpleType>
        <xsd:restriction base="dms:Text"/>
      </xsd:simpleType>
    </xsd:element>
    <xsd:element name="LastSharedByUser" ma:index="31" nillable="true" ma:displayName="Last Shared By User" ma:description="" ma:internalName="LastSharedByUser" ma:readOnly="true">
      <xsd:simpleType>
        <xsd:restriction base="dms:Note">
          <xsd:maxLength value="255"/>
        </xsd:restriction>
      </xsd:simpleType>
    </xsd:element>
    <xsd:element name="LastSharedByTime" ma:index="32" nillable="true" ma:displayName="Last Shared By Time" ma:description="" ma:internalName="LastSharedByTime" ma:readOnly="true">
      <xsd:simpleType>
        <xsd:restriction base="dms:DateTime"/>
      </xsd:simpleType>
    </xsd:element>
    <xsd:element name="Records_x0020_Status" ma:index="37" nillable="true" ma:displayName="Records Status" ma:default="Pending" ma:internalName="Records_x0020_Status">
      <xsd:simpleType>
        <xsd:restriction base="dms:Text"/>
      </xsd:simpleType>
    </xsd:element>
    <xsd:element name="Records_x0020_Date" ma:index="38"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6aa0371-c0be-4330-a5ff-ec128acf39ed" elementFormDefault="qualified">
    <xsd:import namespace="http://schemas.microsoft.com/office/2006/documentManagement/types"/>
    <xsd:import namespace="http://schemas.microsoft.com/office/infopath/2007/PartnerControls"/>
    <xsd:element name="MediaServiceMetadata" ma:index="33" nillable="true" ma:displayName="MediaServiceMetadata" ma:description="" ma:hidden="true" ma:internalName="MediaServiceMetadata" ma:readOnly="true">
      <xsd:simpleType>
        <xsd:restriction base="dms:Note"/>
      </xsd:simpleType>
    </xsd:element>
    <xsd:element name="MediaServiceFastMetadata" ma:index="34" nillable="true" ma:displayName="MediaServiceFastMetadata" ma:description="" ma:hidden="true" ma:internalName="MediaServiceFastMetadata" ma:readOnly="true">
      <xsd:simpleType>
        <xsd:restriction base="dms:Note"/>
      </xsd:simpleType>
    </xsd:element>
    <xsd:element name="MediaServiceAutoTags" ma:index="35" nillable="true" ma:displayName="MediaServiceAutoTags" ma:description="" ma:internalName="MediaServiceAutoTags" ma:readOnly="true">
      <xsd:simpleType>
        <xsd:restriction base="dms:Text"/>
      </xsd:simpleType>
    </xsd:element>
    <xsd:element name="MediaServiceOCR" ma:index="36" nillable="true" ma:displayName="MediaServiceOCR" ma:internalName="MediaServiceOCR" ma:readOnly="true">
      <xsd:simpleType>
        <xsd:restriction base="dms:Note">
          <xsd:maxLength value="255"/>
        </xsd:restriction>
      </xsd:simpleType>
    </xsd:element>
    <xsd:element name="MediaServiceDateTaken" ma:index="39" nillable="true" ma:displayName="MediaServiceDateTaken" ma:hidden="true" ma:internalName="MediaServiceDateTaken" ma:readOnly="true">
      <xsd:simpleType>
        <xsd:restriction base="dms:Text"/>
      </xsd:simpleType>
    </xsd:element>
    <xsd:element name="MediaServiceLocation" ma:index="40" nillable="true" ma:displayName="MediaServiceLocation" ma:internalName="MediaServiceLocation"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ServiceGenerationTime" ma:index="42" nillable="true" ma:displayName="MediaServiceGenerationTime" ma:hidden="true" ma:internalName="MediaServiceGenerationTime" ma:readOnly="true">
      <xsd:simpleType>
        <xsd:restriction base="dms:Text"/>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8288C4EB-4206-45C4-84FC-0FE3D7A1D747}">
  <ds:schemaRefs>
    <ds:schemaRef ds:uri="ESRI.ArcGIS.Mapping.OfficeIntegration.PowerPointInfo"/>
  </ds:schemaRefs>
</ds:datastoreItem>
</file>

<file path=customXml/itemProps10.xml><?xml version="1.0" encoding="utf-8"?>
<ds:datastoreItem xmlns:ds="http://schemas.openxmlformats.org/officeDocument/2006/customXml" ds:itemID="{0C6C1278-8D07-4F7C-BA5D-195637F2310A}">
  <ds:schemaRefs>
    <ds:schemaRef ds:uri="ESRI.ArcGIS.Mapping.OfficeIntegration.PowerPointInfo"/>
  </ds:schemaRefs>
</ds:datastoreItem>
</file>

<file path=customXml/itemProps11.xml><?xml version="1.0" encoding="utf-8"?>
<ds:datastoreItem xmlns:ds="http://schemas.openxmlformats.org/officeDocument/2006/customXml" ds:itemID="{B20E00D2-6FDB-41FB-889D-F93EB1139B34}">
  <ds:schemaRefs>
    <ds:schemaRef ds:uri="ESRI.ArcGIS.Mapping.OfficeIntegration.PowerPointInfo"/>
  </ds:schemaRefs>
</ds:datastoreItem>
</file>

<file path=customXml/itemProps12.xml><?xml version="1.0" encoding="utf-8"?>
<ds:datastoreItem xmlns:ds="http://schemas.openxmlformats.org/officeDocument/2006/customXml" ds:itemID="{A350DBA8-4887-4AE9-825C-2E51122B6269}">
  <ds:schemaRefs>
    <ds:schemaRef ds:uri="ESRI.ArcGIS.Mapping.OfficeIntegration.PowerPointInfo"/>
  </ds:schemaRefs>
</ds:datastoreItem>
</file>

<file path=customXml/itemProps13.xml><?xml version="1.0" encoding="utf-8"?>
<ds:datastoreItem xmlns:ds="http://schemas.openxmlformats.org/officeDocument/2006/customXml" ds:itemID="{6141EDAB-E2DD-416E-A8A7-493A01EA9A19}">
  <ds:schemaRefs>
    <ds:schemaRef ds:uri="http://schemas.microsoft.com/sharepoint/v3/contenttype/forms"/>
  </ds:schemaRefs>
</ds:datastoreItem>
</file>

<file path=customXml/itemProps14.xml><?xml version="1.0" encoding="utf-8"?>
<ds:datastoreItem xmlns:ds="http://schemas.openxmlformats.org/officeDocument/2006/customXml" ds:itemID="{50CD9E59-0B5A-4413-9F50-14761092B7E1}">
  <ds:schemaRefs>
    <ds:schemaRef ds:uri="ESRI.ArcGIS.Mapping.OfficeIntegration.PowerPointInfo"/>
  </ds:schemaRefs>
</ds:datastoreItem>
</file>

<file path=customXml/itemProps15.xml><?xml version="1.0" encoding="utf-8"?>
<ds:datastoreItem xmlns:ds="http://schemas.openxmlformats.org/officeDocument/2006/customXml" ds:itemID="{77B9C036-2986-47C5-8E81-5419F0AA0938}">
  <ds:schemaRefs>
    <ds:schemaRef ds:uri="ESRI.ArcGIS.Mapping.OfficeIntegration.PowerPointInfo"/>
  </ds:schemaRefs>
</ds:datastoreItem>
</file>

<file path=customXml/itemProps16.xml><?xml version="1.0" encoding="utf-8"?>
<ds:datastoreItem xmlns:ds="http://schemas.openxmlformats.org/officeDocument/2006/customXml" ds:itemID="{CB7C4A0A-F2AE-41CD-B374-EE5148BE81E2}">
  <ds:schemaRefs>
    <ds:schemaRef ds:uri="ESRI.ArcGIS.Mapping.OfficeIntegration.PowerPointInfo"/>
  </ds:schemaRefs>
</ds:datastoreItem>
</file>

<file path=customXml/itemProps17.xml><?xml version="1.0" encoding="utf-8"?>
<ds:datastoreItem xmlns:ds="http://schemas.openxmlformats.org/officeDocument/2006/customXml" ds:itemID="{076526B2-1F56-4ABB-A007-E403B59D1695}">
  <ds:schemaRefs>
    <ds:schemaRef ds:uri="http://schemas.microsoft.com/office/2006/metadata/properties"/>
    <ds:schemaRef ds:uri="http://schemas.microsoft.com/office/infopath/2007/PartnerControls"/>
    <ds:schemaRef ds:uri="http://schemas.microsoft.com/sharepoint/v3/fields"/>
    <ds:schemaRef ds:uri="http://schemas.microsoft.com/sharepoint/v3"/>
    <ds:schemaRef ds:uri="4ffa91fb-a0ff-4ac5-b2db-65c790d184a4"/>
    <ds:schemaRef ds:uri="ba8eb6be-0955-44cd-ad6c-1ec625d649b5"/>
    <ds:schemaRef ds:uri="http://schemas.microsoft.com/sharepoint.v3"/>
  </ds:schemaRefs>
</ds:datastoreItem>
</file>

<file path=customXml/itemProps18.xml><?xml version="1.0" encoding="utf-8"?>
<ds:datastoreItem xmlns:ds="http://schemas.openxmlformats.org/officeDocument/2006/customXml" ds:itemID="{29794887-C518-4D97-BC9D-89C61528CB49}">
  <ds:schemaRefs>
    <ds:schemaRef ds:uri="ESRI.ArcGIS.Mapping.OfficeIntegration.PowerPointInfo"/>
  </ds:schemaRefs>
</ds:datastoreItem>
</file>

<file path=customXml/itemProps19.xml><?xml version="1.0" encoding="utf-8"?>
<ds:datastoreItem xmlns:ds="http://schemas.openxmlformats.org/officeDocument/2006/customXml" ds:itemID="{76D7822C-6517-4EFB-9C35-14ED5C6F451F}">
  <ds:schemaRefs>
    <ds:schemaRef ds:uri="ESRI.ArcGIS.Mapping.OfficeIntegration.PowerPointInfo"/>
  </ds:schemaRefs>
</ds:datastoreItem>
</file>

<file path=customXml/itemProps2.xml><?xml version="1.0" encoding="utf-8"?>
<ds:datastoreItem xmlns:ds="http://schemas.openxmlformats.org/officeDocument/2006/customXml" ds:itemID="{66371122-3D4A-48E0-9C5D-5C7B76960A4B}">
  <ds:schemaRefs>
    <ds:schemaRef ds:uri="ESRI.ArcGIS.Mapping.OfficeIntegration.PowerPointInfo"/>
  </ds:schemaRefs>
</ds:datastoreItem>
</file>

<file path=customXml/itemProps20.xml><?xml version="1.0" encoding="utf-8"?>
<ds:datastoreItem xmlns:ds="http://schemas.openxmlformats.org/officeDocument/2006/customXml" ds:itemID="{06CFAFD2-38F0-41C8-AB1E-AB560D3A1A0D}">
  <ds:schemaRefs>
    <ds:schemaRef ds:uri="ESRI.ArcGIS.Mapping.OfficeIntegration.PowerPointInfo"/>
  </ds:schemaRefs>
</ds:datastoreItem>
</file>

<file path=customXml/itemProps21.xml><?xml version="1.0" encoding="utf-8"?>
<ds:datastoreItem xmlns:ds="http://schemas.openxmlformats.org/officeDocument/2006/customXml" ds:itemID="{797DBD2A-8B2D-43FE-84D3-2D3A1E1B9E95}">
  <ds:schemaRefs>
    <ds:schemaRef ds:uri="ESRI.ArcGIS.Mapping.OfficeIntegration.PowerPointInfo"/>
  </ds:schemaRefs>
</ds:datastoreItem>
</file>

<file path=customXml/itemProps22.xml><?xml version="1.0" encoding="utf-8"?>
<ds:datastoreItem xmlns:ds="http://schemas.openxmlformats.org/officeDocument/2006/customXml" ds:itemID="{EB006D30-C519-4CF2-B160-5CE333142F97}">
  <ds:schemaRefs>
    <ds:schemaRef ds:uri="ESRI.ArcGIS.Mapping.OfficeIntegration.PowerPointInfo"/>
  </ds:schemaRefs>
</ds:datastoreItem>
</file>

<file path=customXml/itemProps23.xml><?xml version="1.0" encoding="utf-8"?>
<ds:datastoreItem xmlns:ds="http://schemas.openxmlformats.org/officeDocument/2006/customXml" ds:itemID="{18AADD78-F23E-4D0F-BE03-7DA8FA730D31}">
  <ds:schemaRefs>
    <ds:schemaRef ds:uri="ESRI.ArcGIS.Mapping.OfficeIntegration.PowerPointInfo"/>
  </ds:schemaRefs>
</ds:datastoreItem>
</file>

<file path=customXml/itemProps24.xml><?xml version="1.0" encoding="utf-8"?>
<ds:datastoreItem xmlns:ds="http://schemas.openxmlformats.org/officeDocument/2006/customXml" ds:itemID="{636F0F4F-886C-46DB-A9A3-01C31DD02A23}">
  <ds:schemaRefs>
    <ds:schemaRef ds:uri="ESRI.ArcGIS.Mapping.OfficeIntegration.PowerPointInfo"/>
  </ds:schemaRefs>
</ds:datastoreItem>
</file>

<file path=customXml/itemProps25.xml><?xml version="1.0" encoding="utf-8"?>
<ds:datastoreItem xmlns:ds="http://schemas.openxmlformats.org/officeDocument/2006/customXml" ds:itemID="{A6D933E6-E4ED-48B3-9FE3-28A5E1C8862E}">
  <ds:schemaRefs>
    <ds:schemaRef ds:uri="ESRI.ArcGIS.Mapping.OfficeIntegration.PowerPointInfo"/>
  </ds:schemaRefs>
</ds:datastoreItem>
</file>

<file path=customXml/itemProps26.xml><?xml version="1.0" encoding="utf-8"?>
<ds:datastoreItem xmlns:ds="http://schemas.openxmlformats.org/officeDocument/2006/customXml" ds:itemID="{FC9053D9-C5D6-4FA8-971A-7CD6A31946BF}">
  <ds:schemaRefs>
    <ds:schemaRef ds:uri="ESRI.ArcGIS.Mapping.OfficeIntegration.PowerPointInfo"/>
  </ds:schemaRefs>
</ds:datastoreItem>
</file>

<file path=customXml/itemProps27.xml><?xml version="1.0" encoding="utf-8"?>
<ds:datastoreItem xmlns:ds="http://schemas.openxmlformats.org/officeDocument/2006/customXml" ds:itemID="{391D1D9F-625E-4218-A337-D1CAE3A9A155}">
  <ds:schemaRefs>
    <ds:schemaRef ds:uri="ESRI.ArcGIS.Mapping.OfficeIntegration.PowerPointInfo"/>
  </ds:schemaRefs>
</ds:datastoreItem>
</file>

<file path=customXml/itemProps28.xml><?xml version="1.0" encoding="utf-8"?>
<ds:datastoreItem xmlns:ds="http://schemas.openxmlformats.org/officeDocument/2006/customXml" ds:itemID="{72910EF0-F426-475D-8079-DA53016E7EB2}">
  <ds:schemaRefs>
    <ds:schemaRef ds:uri="ESRI.ArcGIS.Mapping.OfficeIntegration.PowerPointInfo"/>
  </ds:schemaRefs>
</ds:datastoreItem>
</file>

<file path=customXml/itemProps29.xml><?xml version="1.0" encoding="utf-8"?>
<ds:datastoreItem xmlns:ds="http://schemas.openxmlformats.org/officeDocument/2006/customXml" ds:itemID="{5849F10C-1EDF-470C-96E1-C278E573671C}">
  <ds:schemaRefs>
    <ds:schemaRef ds:uri="ESRI.ArcGIS.Mapping.OfficeIntegration.PowerPointInfo"/>
  </ds:schemaRefs>
</ds:datastoreItem>
</file>

<file path=customXml/itemProps3.xml><?xml version="1.0" encoding="utf-8"?>
<ds:datastoreItem xmlns:ds="http://schemas.openxmlformats.org/officeDocument/2006/customXml" ds:itemID="{0BF036D3-52D3-4080-BCC4-FDF40F487A00}">
  <ds:schemaRefs>
    <ds:schemaRef ds:uri="ESRI.ArcGIS.Mapping.OfficeIntegration.PowerPointInfo"/>
  </ds:schemaRefs>
</ds:datastoreItem>
</file>

<file path=customXml/itemProps30.xml><?xml version="1.0" encoding="utf-8"?>
<ds:datastoreItem xmlns:ds="http://schemas.openxmlformats.org/officeDocument/2006/customXml" ds:itemID="{C5A4F48F-0F8B-4D6A-B357-A1C4331FB116}">
  <ds:schemaRefs>
    <ds:schemaRef ds:uri="ESRI.ArcGIS.Mapping.OfficeIntegration.PowerPointInfo"/>
  </ds:schemaRefs>
</ds:datastoreItem>
</file>

<file path=customXml/itemProps31.xml><?xml version="1.0" encoding="utf-8"?>
<ds:datastoreItem xmlns:ds="http://schemas.openxmlformats.org/officeDocument/2006/customXml" ds:itemID="{823B9AB6-CD2D-4A73-B778-E54BB3E5B550}">
  <ds:schemaRefs>
    <ds:schemaRef ds:uri="ESRI.ArcGIS.Mapping.OfficeIntegration.PowerPointInfo"/>
  </ds:schemaRefs>
</ds:datastoreItem>
</file>

<file path=customXml/itemProps32.xml><?xml version="1.0" encoding="utf-8"?>
<ds:datastoreItem xmlns:ds="http://schemas.openxmlformats.org/officeDocument/2006/customXml" ds:itemID="{0BAD4232-3864-4F88-BFAB-E2CA2ADFA2A7}">
  <ds:schemaRefs>
    <ds:schemaRef ds:uri="ESRI.ArcGIS.Mapping.OfficeIntegration.PowerPointInfo"/>
  </ds:schemaRefs>
</ds:datastoreItem>
</file>

<file path=customXml/itemProps33.xml><?xml version="1.0" encoding="utf-8"?>
<ds:datastoreItem xmlns:ds="http://schemas.openxmlformats.org/officeDocument/2006/customXml" ds:itemID="{A0291A99-809B-4F65-B0EB-4DBBAAD7E08A}">
  <ds:schemaRefs>
    <ds:schemaRef ds:uri="Microsoft.SharePoint.Taxonomy.ContentTypeSync"/>
  </ds:schemaRefs>
</ds:datastoreItem>
</file>

<file path=customXml/itemProps34.xml><?xml version="1.0" encoding="utf-8"?>
<ds:datastoreItem xmlns:ds="http://schemas.openxmlformats.org/officeDocument/2006/customXml" ds:itemID="{BD34DF9F-2656-46E5-989E-30DE2BBB50AD}">
  <ds:schemaRefs>
    <ds:schemaRef ds:uri="ESRI.ArcGIS.Mapping.OfficeIntegration.PowerPointInfo"/>
  </ds:schemaRefs>
</ds:datastoreItem>
</file>

<file path=customXml/itemProps35.xml><?xml version="1.0" encoding="utf-8"?>
<ds:datastoreItem xmlns:ds="http://schemas.openxmlformats.org/officeDocument/2006/customXml" ds:itemID="{4F484A5C-2479-45CB-A57A-ACFEC237DAE6}">
  <ds:schemaRefs>
    <ds:schemaRef ds:uri="ESRI.ArcGIS.Mapping.OfficeIntegration.PowerPointInfo"/>
  </ds:schemaRefs>
</ds:datastoreItem>
</file>

<file path=customXml/itemProps36.xml><?xml version="1.0" encoding="utf-8"?>
<ds:datastoreItem xmlns:ds="http://schemas.openxmlformats.org/officeDocument/2006/customXml" ds:itemID="{09C2ADAA-D1E9-443F-BA2E-587A4C45A725}">
  <ds:schemaRefs>
    <ds:schemaRef ds:uri="ESRI.ArcGIS.Mapping.OfficeIntegration.PowerPointInfo"/>
  </ds:schemaRefs>
</ds:datastoreItem>
</file>

<file path=customXml/itemProps37.xml><?xml version="1.0" encoding="utf-8"?>
<ds:datastoreItem xmlns:ds="http://schemas.openxmlformats.org/officeDocument/2006/customXml" ds:itemID="{8FA5E24A-B739-4AD9-94C3-38E47BC0F6BB}">
  <ds:schemaRefs>
    <ds:schemaRef ds:uri="ESRI.ArcGIS.Mapping.OfficeIntegration.PowerPointInfo"/>
  </ds:schemaRefs>
</ds:datastoreItem>
</file>

<file path=customXml/itemProps38.xml><?xml version="1.0" encoding="utf-8"?>
<ds:datastoreItem xmlns:ds="http://schemas.openxmlformats.org/officeDocument/2006/customXml" ds:itemID="{3EBB9538-D065-4915-BE0F-AC673FD127AA}">
  <ds:schemaRefs>
    <ds:schemaRef ds:uri="ESRI.ArcGIS.Mapping.OfficeIntegration.PowerPointInfo"/>
  </ds:schemaRefs>
</ds:datastoreItem>
</file>

<file path=customXml/itemProps39.xml><?xml version="1.0" encoding="utf-8"?>
<ds:datastoreItem xmlns:ds="http://schemas.openxmlformats.org/officeDocument/2006/customXml" ds:itemID="{37075C88-1EEE-4822-97C5-81B3804A00BC}">
  <ds:schemaRefs>
    <ds:schemaRef ds:uri="ESRI.ArcGIS.Mapping.OfficeIntegration.PowerPointInfo"/>
  </ds:schemaRefs>
</ds:datastoreItem>
</file>

<file path=customXml/itemProps4.xml><?xml version="1.0" encoding="utf-8"?>
<ds:datastoreItem xmlns:ds="http://schemas.openxmlformats.org/officeDocument/2006/customXml" ds:itemID="{48F0FB1C-C456-4A1D-8CC5-B4033E33AB0F}">
  <ds:schemaRefs>
    <ds:schemaRef ds:uri="ESRI.ArcGIS.Mapping.OfficeIntegration.PowerPointInfo"/>
  </ds:schemaRefs>
</ds:datastoreItem>
</file>

<file path=customXml/itemProps40.xml><?xml version="1.0" encoding="utf-8"?>
<ds:datastoreItem xmlns:ds="http://schemas.openxmlformats.org/officeDocument/2006/customXml" ds:itemID="{53609871-1BB7-4550-933E-0ED18001A368}">
  <ds:schemaRefs>
    <ds:schemaRef ds:uri="ESRI.ArcGIS.Mapping.OfficeIntegration.PowerPointInfo"/>
  </ds:schemaRefs>
</ds:datastoreItem>
</file>

<file path=customXml/itemProps41.xml><?xml version="1.0" encoding="utf-8"?>
<ds:datastoreItem xmlns:ds="http://schemas.openxmlformats.org/officeDocument/2006/customXml" ds:itemID="{2BF8EF5E-2EB5-4786-9C1A-445347205F37}">
  <ds:schemaRefs>
    <ds:schemaRef ds:uri="ESRI.ArcGIS.Mapping.OfficeIntegration.PowerPointInfo"/>
  </ds:schemaRefs>
</ds:datastoreItem>
</file>

<file path=customXml/itemProps42.xml><?xml version="1.0" encoding="utf-8"?>
<ds:datastoreItem xmlns:ds="http://schemas.openxmlformats.org/officeDocument/2006/customXml" ds:itemID="{662D36E8-DE20-4AED-9940-69A0BE2D84E7}">
  <ds:schemaRefs>
    <ds:schemaRef ds:uri="ESRI.ArcGIS.Mapping.OfficeIntegration.PowerPointInfo"/>
  </ds:schemaRefs>
</ds:datastoreItem>
</file>

<file path=customXml/itemProps43.xml><?xml version="1.0" encoding="utf-8"?>
<ds:datastoreItem xmlns:ds="http://schemas.openxmlformats.org/officeDocument/2006/customXml" ds:itemID="{A79BA03B-6F19-4BC3-97AA-69755011708C}">
  <ds:schemaRefs>
    <ds:schemaRef ds:uri="ESRI.ArcGIS.Mapping.OfficeIntegration.PowerPointInfo"/>
  </ds:schemaRefs>
</ds:datastoreItem>
</file>

<file path=customXml/itemProps44.xml><?xml version="1.0" encoding="utf-8"?>
<ds:datastoreItem xmlns:ds="http://schemas.openxmlformats.org/officeDocument/2006/customXml" ds:itemID="{81C7DCD1-465A-4CF3-BB86-D40EAD8A73DE}">
  <ds:schemaRefs>
    <ds:schemaRef ds:uri="ESRI.ArcGIS.Mapping.OfficeIntegration.PowerPointInfo"/>
  </ds:schemaRefs>
</ds:datastoreItem>
</file>

<file path=customXml/itemProps45.xml><?xml version="1.0" encoding="utf-8"?>
<ds:datastoreItem xmlns:ds="http://schemas.openxmlformats.org/officeDocument/2006/customXml" ds:itemID="{4C536384-A4C3-4CD1-80BA-FAF78519BD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ba8eb6be-0955-44cd-ad6c-1ec625d649b5"/>
    <ds:schemaRef ds:uri="46aa0371-c0be-4330-a5ff-ec128acf39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6.xml><?xml version="1.0" encoding="utf-8"?>
<ds:datastoreItem xmlns:ds="http://schemas.openxmlformats.org/officeDocument/2006/customXml" ds:itemID="{D9165EB8-3C90-4174-9EDC-72145CDE03C7}">
  <ds:schemaRefs>
    <ds:schemaRef ds:uri="ESRI.ArcGIS.Mapping.OfficeIntegration.PowerPointInfo"/>
  </ds:schemaRefs>
</ds:datastoreItem>
</file>

<file path=customXml/itemProps47.xml><?xml version="1.0" encoding="utf-8"?>
<ds:datastoreItem xmlns:ds="http://schemas.openxmlformats.org/officeDocument/2006/customXml" ds:itemID="{21FED8F1-E1EF-4AAD-B834-734C0A4C003A}">
  <ds:schemaRefs>
    <ds:schemaRef ds:uri="ESRI.ArcGIS.Mapping.OfficeIntegration.PowerPointInfo"/>
  </ds:schemaRefs>
</ds:datastoreItem>
</file>

<file path=customXml/itemProps48.xml><?xml version="1.0" encoding="utf-8"?>
<ds:datastoreItem xmlns:ds="http://schemas.openxmlformats.org/officeDocument/2006/customXml" ds:itemID="{DCD52D16-A077-4697-8ADB-C282764ACC9F}">
  <ds:schemaRefs>
    <ds:schemaRef ds:uri="ESRI.ArcGIS.Mapping.OfficeIntegration.PowerPointInfo"/>
  </ds:schemaRefs>
</ds:datastoreItem>
</file>

<file path=customXml/itemProps49.xml><?xml version="1.0" encoding="utf-8"?>
<ds:datastoreItem xmlns:ds="http://schemas.openxmlformats.org/officeDocument/2006/customXml" ds:itemID="{74B5AD79-C63E-4F50-9A2C-6BD45DDEAF51}">
  <ds:schemaRefs>
    <ds:schemaRef ds:uri="ESRI.ArcGIS.Mapping.OfficeIntegration.PowerPointInfo"/>
  </ds:schemaRefs>
</ds:datastoreItem>
</file>

<file path=customXml/itemProps5.xml><?xml version="1.0" encoding="utf-8"?>
<ds:datastoreItem xmlns:ds="http://schemas.openxmlformats.org/officeDocument/2006/customXml" ds:itemID="{75A177AD-039D-45CF-93C0-CC88773E5C77}">
  <ds:schemaRefs>
    <ds:schemaRef ds:uri="ESRI.ArcGIS.Mapping.OfficeIntegration.PowerPointInfo"/>
  </ds:schemaRefs>
</ds:datastoreItem>
</file>

<file path=customXml/itemProps50.xml><?xml version="1.0" encoding="utf-8"?>
<ds:datastoreItem xmlns:ds="http://schemas.openxmlformats.org/officeDocument/2006/customXml" ds:itemID="{AE25B3F0-0FD9-4795-85C0-F8F74D117378}">
  <ds:schemaRefs>
    <ds:schemaRef ds:uri="ESRI.ArcGIS.Mapping.OfficeIntegration.PowerPointInfo"/>
  </ds:schemaRefs>
</ds:datastoreItem>
</file>

<file path=customXml/itemProps6.xml><?xml version="1.0" encoding="utf-8"?>
<ds:datastoreItem xmlns:ds="http://schemas.openxmlformats.org/officeDocument/2006/customXml" ds:itemID="{25E8768F-18F9-4E8B-ACBF-678EC4561152}">
  <ds:schemaRefs>
    <ds:schemaRef ds:uri="ESRI.ArcGIS.Mapping.OfficeIntegration.PowerPointInfo"/>
  </ds:schemaRefs>
</ds:datastoreItem>
</file>

<file path=customXml/itemProps7.xml><?xml version="1.0" encoding="utf-8"?>
<ds:datastoreItem xmlns:ds="http://schemas.openxmlformats.org/officeDocument/2006/customXml" ds:itemID="{88D77B98-8977-422C-8012-6CDB8F84A1D6}">
  <ds:schemaRefs>
    <ds:schemaRef ds:uri="ESRI.ArcGIS.Mapping.OfficeIntegration.PowerPointInfo"/>
  </ds:schemaRefs>
</ds:datastoreItem>
</file>

<file path=customXml/itemProps8.xml><?xml version="1.0" encoding="utf-8"?>
<ds:datastoreItem xmlns:ds="http://schemas.openxmlformats.org/officeDocument/2006/customXml" ds:itemID="{68FF9D03-D04B-427B-A253-1BF7F84B977B}">
  <ds:schemaRefs>
    <ds:schemaRef ds:uri="ESRI.ArcGIS.Mapping.OfficeIntegration.PowerPointInfo"/>
  </ds:schemaRefs>
</ds:datastoreItem>
</file>

<file path=customXml/itemProps9.xml><?xml version="1.0" encoding="utf-8"?>
<ds:datastoreItem xmlns:ds="http://schemas.openxmlformats.org/officeDocument/2006/customXml" ds:itemID="{6D016994-A4BB-4DE6-8264-70CA73C6EAA7}">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Concourse</Template>
  <TotalTime>298</TotalTime>
  <Words>5813</Words>
  <Application>Microsoft Macintosh PowerPoint</Application>
  <PresentationFormat>Widescreen</PresentationFormat>
  <Paragraphs>785</Paragraphs>
  <Slides>106</Slides>
  <Notes>14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106</vt:i4>
      </vt:variant>
    </vt:vector>
  </HeadingPairs>
  <TitlesOfParts>
    <vt:vector size="119" baseType="lpstr">
      <vt:lpstr>Arial</vt:lpstr>
      <vt:lpstr>Calibri</vt:lpstr>
      <vt:lpstr>Cambria Math</vt:lpstr>
      <vt:lpstr>Courier New</vt:lpstr>
      <vt:lpstr>Lucida Sans Unicode</vt:lpstr>
      <vt:lpstr>Segoe UI</vt:lpstr>
      <vt:lpstr>Symbol</vt:lpstr>
      <vt:lpstr>Verdana</vt:lpstr>
      <vt:lpstr>Wingdings</vt:lpstr>
      <vt:lpstr>Wingdings 2</vt:lpstr>
      <vt:lpstr>Wingdings 3</vt:lpstr>
      <vt:lpstr>Concourse</vt:lpstr>
      <vt:lpstr>Acrobat Document</vt:lpstr>
      <vt:lpstr>Update on the National Inventory Collaborative: Focus on Model Performance</vt:lpstr>
      <vt:lpstr>Webinar Ground Rules: Questions?</vt:lpstr>
      <vt:lpstr>Agenda for Today</vt:lpstr>
      <vt:lpstr>Intermountain West Data Warehouse (IWDW) Update</vt:lpstr>
      <vt:lpstr>NEIC 2016 Data - Intermountain West Data Warehouse (IWDW)</vt:lpstr>
      <vt:lpstr>NEIC 2016 Data Requests – Organizational Composition</vt:lpstr>
      <vt:lpstr>NEIC 2016 Data Requests – Component Downloads by “Popularity”</vt:lpstr>
      <vt:lpstr>Data Updates and Known Issues</vt:lpstr>
      <vt:lpstr>2016v1 Data Upgrades and Known Issues</vt:lpstr>
      <vt:lpstr>Model Performance Evaluation Workgroup Reports</vt:lpstr>
      <vt:lpstr>EPA-State 2016 Modeling Platform Evaluation Forum</vt:lpstr>
      <vt:lpstr>Workgroup Summary:  High Ozone Events in Maintenance/Nonattainment Areas</vt:lpstr>
      <vt:lpstr>Presentations Available on Wiki Page</vt:lpstr>
      <vt:lpstr>PowerPoint Presentation</vt:lpstr>
      <vt:lpstr>PowerPoint Presentation</vt:lpstr>
      <vt:lpstr>PowerPoint Presentation</vt:lpstr>
      <vt:lpstr>PowerPoint Presentation</vt:lpstr>
      <vt:lpstr>PowerPoint Presentation</vt:lpstr>
      <vt:lpstr>PowerPoint Presentation</vt:lpstr>
      <vt:lpstr>Statewide Comparisons</vt:lpstr>
      <vt:lpstr>Statewide Comparisons (8 hour max)</vt:lpstr>
      <vt:lpstr>Coastal Comparisons</vt:lpstr>
      <vt:lpstr>Coastal Comparisons (8 hour max)</vt:lpstr>
      <vt:lpstr>PowerPoint Presentation</vt:lpstr>
      <vt:lpstr>PowerPoint Presentation</vt:lpstr>
      <vt:lpstr>PowerPoint Presentation</vt:lpstr>
      <vt:lpstr>PowerPoint Presentation</vt:lpstr>
      <vt:lpstr>PowerPoint Presentation</vt:lpstr>
      <vt:lpstr>July 22, 2016 - Surface Analysis</vt:lpstr>
      <vt:lpstr>July 22, 2016 - Observations</vt:lpstr>
      <vt:lpstr>July 22, 2016 - CAMx vs CMAQ</vt:lpstr>
      <vt:lpstr>July 22, 2016 - CAMx vs CMAQ</vt:lpstr>
      <vt:lpstr>PowerPoint Presentation</vt:lpstr>
      <vt:lpstr>Impact of Mobile Emissions Uncertainty on Air Quality Model Performance </vt:lpstr>
      <vt:lpstr>Members </vt:lpstr>
      <vt:lpstr>Activities</vt:lpstr>
      <vt:lpstr>Activities (cnt’d)</vt:lpstr>
      <vt:lpstr>Mark Janssen: Past CRC Studies Identifying Uncertainties and Improvements in MOVES Inputs </vt:lpstr>
      <vt:lpstr>Claudia Toro: MOVES Emissions Sensitivity Testing and Expanding to Air Quality Modeling </vt:lpstr>
      <vt:lpstr>Claudia Toro: MOVES Emissions Sensitivity Testing and Expanding to Air Quality Modeling </vt:lpstr>
      <vt:lpstr>Mark Janssen: Overestimations of NOx Emissions by Models</vt:lpstr>
      <vt:lpstr>Byeong-Uk Kim and James Boylan: Ozone Sensitivity to Onroad NOx Emissions</vt:lpstr>
      <vt:lpstr>Normalized Mean Bias: OS, MDA8O3 (60 ppb Cutoff)</vt:lpstr>
      <vt:lpstr>Impact on Design Values</vt:lpstr>
      <vt:lpstr>Ratio of Ozone Design Value Changes</vt:lpstr>
      <vt:lpstr>Estimating Ozone DV Impacts</vt:lpstr>
      <vt:lpstr>Jin-Sheng Lin: CMAQ Sensitivity Quantifying Ozone Impacts of Speed Distribution, Humidity Adjustment and Input Changes of Mobile Sector in 2016v1 Platform</vt:lpstr>
      <vt:lpstr>Jin-Sheng Lin: CMAQ Sensitivity Quantifying Ozone Impacts of Speed Distribution, Humidity Adjustment and Input Changes of Mobile Sector in 2016v1 Platform</vt:lpstr>
      <vt:lpstr>James Boylan: SMOKE-MOVES</vt:lpstr>
      <vt:lpstr>SMOKE-MOVES vs. MOVES-SMOKE</vt:lpstr>
      <vt:lpstr>Long Range Smoke Impacts on Model Performance</vt:lpstr>
      <vt:lpstr>Workgroup Members</vt:lpstr>
      <vt:lpstr>MOTIVATION</vt:lpstr>
      <vt:lpstr>PowerPoint Presentation</vt:lpstr>
      <vt:lpstr>Charge Questions</vt:lpstr>
      <vt:lpstr>Topics Covered</vt:lpstr>
      <vt:lpstr>Underprediction in the Midwest of Ft. McMurray Smoke Impacts</vt:lpstr>
      <vt:lpstr>CO Observations</vt:lpstr>
      <vt:lpstr>May 18th, 2016 Modeled CO</vt:lpstr>
      <vt:lpstr>Fort McMurray - Conclusions</vt:lpstr>
      <vt:lpstr>Ending Issues</vt:lpstr>
      <vt:lpstr>Model Bias &amp; Response to Emissions Changes</vt:lpstr>
      <vt:lpstr>Members</vt:lpstr>
      <vt:lpstr>Activities</vt:lpstr>
      <vt:lpstr>Impact of Model Bias on Model Projections and Contributions</vt:lpstr>
      <vt:lpstr>RRF = Future Year / Base Year</vt:lpstr>
      <vt:lpstr>Georgia Example</vt:lpstr>
      <vt:lpstr>North Carolina Example</vt:lpstr>
      <vt:lpstr>Impact of Model Bias on Future Design Values</vt:lpstr>
      <vt:lpstr>Model Set-Up</vt:lpstr>
      <vt:lpstr>Modeled (1x1) vs. Observed DVFs</vt:lpstr>
      <vt:lpstr>Modeled (1x1) vs. Observed DVFs</vt:lpstr>
      <vt:lpstr>Modeled DVFs Performance</vt:lpstr>
      <vt:lpstr>CAMx with CB6r2 (1x1)</vt:lpstr>
      <vt:lpstr>CMAQ with CB05 (1x1)</vt:lpstr>
      <vt:lpstr>CAMx (1x1) + CMAQ (1x1)</vt:lpstr>
      <vt:lpstr>MPE Bias vs. DVF Bias</vt:lpstr>
      <vt:lpstr> CMAQ modeling comparisons between using EPA &amp; IPM and ERTAC EGU options and the preliminary 2023 DVFs</vt:lpstr>
      <vt:lpstr>CMAQ Model runs</vt:lpstr>
      <vt:lpstr>Modeling components</vt:lpstr>
      <vt:lpstr>PowerPoint Presentation</vt:lpstr>
      <vt:lpstr>Comparisons of average hourly ozone in  Nonattainment Areas in Northeast</vt:lpstr>
      <vt:lpstr>Location of selected sites</vt:lpstr>
      <vt:lpstr>MDA8 ozone time series  obs vs mod</vt:lpstr>
      <vt:lpstr>MDA8 ozone time series  obs vs mod</vt:lpstr>
      <vt:lpstr>Difference of MDA8 ozone (July) EPA &amp; IPM – ERTAC EGU</vt:lpstr>
      <vt:lpstr>2023 DVF/model run combinations</vt:lpstr>
      <vt:lpstr>RRF and DVF calculations</vt:lpstr>
      <vt:lpstr>2023 DVF using two EGU options 3x3 approach</vt:lpstr>
      <vt:lpstr>2023 DVF (pre truncated) difference between two EGU options IPM – ERTAC (3x3 approach)</vt:lpstr>
      <vt:lpstr>Observations</vt:lpstr>
      <vt:lpstr>CAMx 2016v1 MPE Results in the Great Lakes Region: Ozone Precursors</vt:lpstr>
      <vt:lpstr>LADCO 2016v1 CAMx Modeling</vt:lpstr>
      <vt:lpstr>Daily Max 8-Hour Ozone (MDA8) Performance</vt:lpstr>
      <vt:lpstr>O3 Season MDA8 O3 Normalized Mean Bias</vt:lpstr>
      <vt:lpstr>Monthly MDA8 O3 Normalized Mean Bias</vt:lpstr>
      <vt:lpstr>O3 Season Normalized Mean Bias</vt:lpstr>
      <vt:lpstr>Monthly NO2 Normalized Mean Bias</vt:lpstr>
      <vt:lpstr>IL April – October  O3 and Precursors</vt:lpstr>
      <vt:lpstr>IN April – October  O3 and Precursors</vt:lpstr>
      <vt:lpstr>Lake County, IN (Gary) Monitor</vt:lpstr>
      <vt:lpstr>LADCO Region MPE Summary</vt:lpstr>
      <vt:lpstr>LADCO O3 MPE Next Steps</vt:lpstr>
      <vt:lpstr>Modeling Performance Evaluation and Sensitivity Overview</vt:lpstr>
      <vt:lpstr>Inventory Collaborative Next Steps</vt:lpstr>
      <vt:lpstr>Inventory Collaborative Wiki Links</vt:lpstr>
    </vt:vector>
  </TitlesOfParts>
  <Company>US-EPA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 Houyoux</dc:creator>
  <cp:lastModifiedBy>Zachariah Adelman</cp:lastModifiedBy>
  <cp:revision>10</cp:revision>
  <cp:lastPrinted>2017-12-04T21:57:59Z</cp:lastPrinted>
  <dcterms:created xsi:type="dcterms:W3CDTF">2011-06-13T20:10:16Z</dcterms:created>
  <dcterms:modified xsi:type="dcterms:W3CDTF">2020-09-17T15:13:50Z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0x010100BC446F43D88E304B9A8612EBB1AAEBEA</vt:lpwstr>
  </property>
</Properties>
</file>